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2" r:id="rId5"/>
    <p:sldId id="259" r:id="rId6"/>
    <p:sldId id="263" r:id="rId7"/>
    <p:sldId id="264" r:id="rId8"/>
    <p:sldId id="260" r:id="rId9"/>
    <p:sldId id="261" r:id="rId10"/>
    <p:sldId id="265" r:id="rId11"/>
    <p:sldId id="266" r:id="rId12"/>
    <p:sldId id="267" r:id="rId13"/>
    <p:sldId id="272" r:id="rId14"/>
    <p:sldId id="268" r:id="rId15"/>
    <p:sldId id="269" r:id="rId16"/>
    <p:sldId id="270" r:id="rId17"/>
    <p:sldId id="271" r:id="rId18"/>
    <p:sldId id="273" r:id="rId19"/>
    <p:sldId id="274" r:id="rId20"/>
    <p:sldId id="275" r:id="rId21"/>
    <p:sldId id="279" r:id="rId22"/>
    <p:sldId id="276" r:id="rId23"/>
    <p:sldId id="280" r:id="rId24"/>
    <p:sldId id="277" r:id="rId25"/>
    <p:sldId id="289" r:id="rId26"/>
    <p:sldId id="283" r:id="rId27"/>
    <p:sldId id="278"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74" autoAdjust="0"/>
  </p:normalViewPr>
  <p:slideViewPr>
    <p:cSldViewPr>
      <p:cViewPr varScale="1">
        <p:scale>
          <a:sx n="89" d="100"/>
          <a:sy n="89" d="100"/>
        </p:scale>
        <p:origin x="22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2AA53-8467-4731-9521-F0F6E946BBC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ru-RU"/>
        </a:p>
      </dgm:t>
    </dgm:pt>
    <dgm:pt modelId="{E23FDFD6-BD27-4079-83B1-5C760595BECD}">
      <dgm:prSet phldrT="[Текст]"/>
      <dgm:spPr/>
      <dgm:t>
        <a:bodyPr/>
        <a:lstStyle/>
        <a:p>
          <a:r>
            <a:rPr lang="ru-RU" dirty="0"/>
            <a:t>Почему допинг – плохо?</a:t>
          </a:r>
        </a:p>
      </dgm:t>
    </dgm:pt>
    <dgm:pt modelId="{30163A5A-498F-4E3C-8A92-6546050CA3B1}" type="parTrans" cxnId="{CE3C60EB-605F-42AD-9ADA-3E926A2C6D13}">
      <dgm:prSet/>
      <dgm:spPr/>
      <dgm:t>
        <a:bodyPr/>
        <a:lstStyle/>
        <a:p>
          <a:endParaRPr lang="ru-RU"/>
        </a:p>
      </dgm:t>
    </dgm:pt>
    <dgm:pt modelId="{E1AE6CC9-A489-4935-9CF2-3AB069328AF2}" type="sibTrans" cxnId="{CE3C60EB-605F-42AD-9ADA-3E926A2C6D13}">
      <dgm:prSet/>
      <dgm:spPr/>
      <dgm:t>
        <a:bodyPr/>
        <a:lstStyle/>
        <a:p>
          <a:endParaRPr lang="ru-RU"/>
        </a:p>
      </dgm:t>
    </dgm:pt>
    <dgm:pt modelId="{32EF52AE-CD1C-4F73-8252-2A14F56D0C36}">
      <dgm:prSet phldrT="[Текст]" custT="1"/>
      <dgm:spPr/>
      <dgm:t>
        <a:bodyPr/>
        <a:lstStyle/>
        <a:p>
          <a:r>
            <a:rPr lang="ru-RU" sz="1400" dirty="0"/>
            <a:t>Вред здоровью спортсмена</a:t>
          </a:r>
        </a:p>
      </dgm:t>
    </dgm:pt>
    <dgm:pt modelId="{D9BF2937-CBF4-4E47-A94D-3C94BBF779D6}" type="parTrans" cxnId="{BFD92DC5-798E-42E2-8BFB-D6076F1EEFB7}">
      <dgm:prSet/>
      <dgm:spPr/>
      <dgm:t>
        <a:bodyPr/>
        <a:lstStyle/>
        <a:p>
          <a:endParaRPr lang="ru-RU"/>
        </a:p>
      </dgm:t>
    </dgm:pt>
    <dgm:pt modelId="{F0F45E6F-64DD-41BD-8EF8-F7A3419FFDF3}" type="sibTrans" cxnId="{BFD92DC5-798E-42E2-8BFB-D6076F1EEFB7}">
      <dgm:prSet/>
      <dgm:spPr/>
      <dgm:t>
        <a:bodyPr/>
        <a:lstStyle/>
        <a:p>
          <a:endParaRPr lang="ru-RU"/>
        </a:p>
      </dgm:t>
    </dgm:pt>
    <dgm:pt modelId="{248E6C2A-F11A-4CDD-AB40-DF6E1166C395}">
      <dgm:prSet phldrT="[Текст]" custT="1"/>
      <dgm:spPr/>
      <dgm:t>
        <a:bodyPr/>
        <a:lstStyle/>
        <a:p>
          <a:r>
            <a:rPr lang="ru-RU" sz="1400" dirty="0"/>
            <a:t>Противоречит духу спорта</a:t>
          </a:r>
        </a:p>
      </dgm:t>
    </dgm:pt>
    <dgm:pt modelId="{3C19E2F9-FDB6-4E24-99EB-4369CD7934CF}" type="parTrans" cxnId="{F054091B-75F5-4E40-AC5D-A0B983FC3CDD}">
      <dgm:prSet/>
      <dgm:spPr/>
      <dgm:t>
        <a:bodyPr/>
        <a:lstStyle/>
        <a:p>
          <a:endParaRPr lang="ru-RU"/>
        </a:p>
      </dgm:t>
    </dgm:pt>
    <dgm:pt modelId="{618BDC7B-E3C1-4282-B5D6-C7522AB2E81F}" type="sibTrans" cxnId="{F054091B-75F5-4E40-AC5D-A0B983FC3CDD}">
      <dgm:prSet/>
      <dgm:spPr/>
      <dgm:t>
        <a:bodyPr/>
        <a:lstStyle/>
        <a:p>
          <a:endParaRPr lang="ru-RU"/>
        </a:p>
      </dgm:t>
    </dgm:pt>
    <dgm:pt modelId="{CC6E0E34-67B4-4DF6-880F-AE4E50B86363}">
      <dgm:prSet phldrT="[Текст]" custT="1"/>
      <dgm:spPr/>
      <dgm:t>
        <a:bodyPr/>
        <a:lstStyle/>
        <a:p>
          <a:r>
            <a:rPr lang="ru-RU" sz="1400" dirty="0"/>
            <a:t>Влияние на общество</a:t>
          </a:r>
        </a:p>
      </dgm:t>
    </dgm:pt>
    <dgm:pt modelId="{DC313F67-51F2-4B4C-998F-65EA9AAFE337}" type="parTrans" cxnId="{DEA0CA1A-C6E7-4016-B85E-A3F3A99E08B2}">
      <dgm:prSet/>
      <dgm:spPr/>
      <dgm:t>
        <a:bodyPr/>
        <a:lstStyle/>
        <a:p>
          <a:endParaRPr lang="ru-RU"/>
        </a:p>
      </dgm:t>
    </dgm:pt>
    <dgm:pt modelId="{903D0E6B-A2F6-480D-860B-46C252245A51}" type="sibTrans" cxnId="{DEA0CA1A-C6E7-4016-B85E-A3F3A99E08B2}">
      <dgm:prSet/>
      <dgm:spPr/>
      <dgm:t>
        <a:bodyPr/>
        <a:lstStyle/>
        <a:p>
          <a:endParaRPr lang="ru-RU"/>
        </a:p>
      </dgm:t>
    </dgm:pt>
    <dgm:pt modelId="{5ECB3AE2-EB92-4042-973D-C084445C2806}">
      <dgm:prSet phldrT="[Текст]" custT="1"/>
      <dgm:spPr/>
      <dgm:t>
        <a:bodyPr/>
        <a:lstStyle/>
        <a:p>
          <a:r>
            <a:rPr lang="ru-RU" sz="1400" dirty="0"/>
            <a:t>Лишает спортсменов права на чистый спорт</a:t>
          </a:r>
        </a:p>
      </dgm:t>
    </dgm:pt>
    <dgm:pt modelId="{7308FF95-FF86-4A4A-B1B2-86F6847FEDB0}" type="parTrans" cxnId="{BD9BFC72-96FB-46AF-BCA4-BCC099C0C040}">
      <dgm:prSet/>
      <dgm:spPr/>
      <dgm:t>
        <a:bodyPr/>
        <a:lstStyle/>
        <a:p>
          <a:endParaRPr lang="ru-RU"/>
        </a:p>
      </dgm:t>
    </dgm:pt>
    <dgm:pt modelId="{ACCC8F9A-38DA-4139-B8A1-79261F884911}" type="sibTrans" cxnId="{BD9BFC72-96FB-46AF-BCA4-BCC099C0C040}">
      <dgm:prSet/>
      <dgm:spPr/>
      <dgm:t>
        <a:bodyPr/>
        <a:lstStyle/>
        <a:p>
          <a:endParaRPr lang="ru-RU"/>
        </a:p>
      </dgm:t>
    </dgm:pt>
    <dgm:pt modelId="{3DF0F778-D8FC-4D67-998F-A595F974E3A4}" type="pres">
      <dgm:prSet presAssocID="{EA02AA53-8467-4731-9521-F0F6E946BBCD}" presName="Name0" presStyleCnt="0">
        <dgm:presLayoutVars>
          <dgm:chMax val="1"/>
          <dgm:dir/>
          <dgm:animLvl val="ctr"/>
          <dgm:resizeHandles val="exact"/>
        </dgm:presLayoutVars>
      </dgm:prSet>
      <dgm:spPr/>
      <dgm:t>
        <a:bodyPr/>
        <a:lstStyle/>
        <a:p>
          <a:endParaRPr lang="ru-RU"/>
        </a:p>
      </dgm:t>
    </dgm:pt>
    <dgm:pt modelId="{242EB5CC-6071-493C-A793-B380A02B07AA}" type="pres">
      <dgm:prSet presAssocID="{E23FDFD6-BD27-4079-83B1-5C760595BECD}" presName="centerShape" presStyleLbl="node0" presStyleIdx="0" presStyleCnt="1" custScaleX="113047" custScaleY="119550" custLinFactNeighborX="-823" custLinFactNeighborY="199"/>
      <dgm:spPr/>
      <dgm:t>
        <a:bodyPr/>
        <a:lstStyle/>
        <a:p>
          <a:endParaRPr lang="ru-RU"/>
        </a:p>
      </dgm:t>
    </dgm:pt>
    <dgm:pt modelId="{458274B4-29A8-468F-8BFE-7C00CDD8B99D}" type="pres">
      <dgm:prSet presAssocID="{32EF52AE-CD1C-4F73-8252-2A14F56D0C36}" presName="node" presStyleLbl="node1" presStyleIdx="0" presStyleCnt="4" custScaleX="122737" custScaleY="119341">
        <dgm:presLayoutVars>
          <dgm:bulletEnabled val="1"/>
        </dgm:presLayoutVars>
      </dgm:prSet>
      <dgm:spPr/>
      <dgm:t>
        <a:bodyPr/>
        <a:lstStyle/>
        <a:p>
          <a:endParaRPr lang="ru-RU"/>
        </a:p>
      </dgm:t>
    </dgm:pt>
    <dgm:pt modelId="{29FABFD2-C3F4-403E-9AA8-3BBE65364F1F}" type="pres">
      <dgm:prSet presAssocID="{32EF52AE-CD1C-4F73-8252-2A14F56D0C36}" presName="dummy" presStyleCnt="0"/>
      <dgm:spPr/>
    </dgm:pt>
    <dgm:pt modelId="{CEB73B5B-B9C6-4009-8035-F8530B633154}" type="pres">
      <dgm:prSet presAssocID="{F0F45E6F-64DD-41BD-8EF8-F7A3419FFDF3}" presName="sibTrans" presStyleLbl="sibTrans2D1" presStyleIdx="0" presStyleCnt="4"/>
      <dgm:spPr/>
      <dgm:t>
        <a:bodyPr/>
        <a:lstStyle/>
        <a:p>
          <a:endParaRPr lang="ru-RU"/>
        </a:p>
      </dgm:t>
    </dgm:pt>
    <dgm:pt modelId="{D7BDF702-845C-47E7-8016-370028E6AEDB}" type="pres">
      <dgm:prSet presAssocID="{248E6C2A-F11A-4CDD-AB40-DF6E1166C395}" presName="node" presStyleLbl="node1" presStyleIdx="1" presStyleCnt="4" custScaleX="143661" custScaleY="143740">
        <dgm:presLayoutVars>
          <dgm:bulletEnabled val="1"/>
        </dgm:presLayoutVars>
      </dgm:prSet>
      <dgm:spPr/>
      <dgm:t>
        <a:bodyPr/>
        <a:lstStyle/>
        <a:p>
          <a:endParaRPr lang="ru-RU"/>
        </a:p>
      </dgm:t>
    </dgm:pt>
    <dgm:pt modelId="{417A69A6-1C3F-41AE-B533-3F6C04C91DBB}" type="pres">
      <dgm:prSet presAssocID="{248E6C2A-F11A-4CDD-AB40-DF6E1166C395}" presName="dummy" presStyleCnt="0"/>
      <dgm:spPr/>
    </dgm:pt>
    <dgm:pt modelId="{9ACA867A-F930-4F6D-A48A-48010D0184FC}" type="pres">
      <dgm:prSet presAssocID="{618BDC7B-E3C1-4282-B5D6-C7522AB2E81F}" presName="sibTrans" presStyleLbl="sibTrans2D1" presStyleIdx="1" presStyleCnt="4"/>
      <dgm:spPr/>
      <dgm:t>
        <a:bodyPr/>
        <a:lstStyle/>
        <a:p>
          <a:endParaRPr lang="ru-RU"/>
        </a:p>
      </dgm:t>
    </dgm:pt>
    <dgm:pt modelId="{62FFDD38-FCD4-4E42-82CF-7352840969E0}" type="pres">
      <dgm:prSet presAssocID="{5ECB3AE2-EB92-4042-973D-C084445C2806}" presName="node" presStyleLbl="node1" presStyleIdx="2" presStyleCnt="4" custScaleX="132709" custScaleY="128778">
        <dgm:presLayoutVars>
          <dgm:bulletEnabled val="1"/>
        </dgm:presLayoutVars>
      </dgm:prSet>
      <dgm:spPr/>
      <dgm:t>
        <a:bodyPr/>
        <a:lstStyle/>
        <a:p>
          <a:endParaRPr lang="ru-RU"/>
        </a:p>
      </dgm:t>
    </dgm:pt>
    <dgm:pt modelId="{754E6C09-080C-4C3B-AF42-AA28D50CA569}" type="pres">
      <dgm:prSet presAssocID="{5ECB3AE2-EB92-4042-973D-C084445C2806}" presName="dummy" presStyleCnt="0"/>
      <dgm:spPr/>
    </dgm:pt>
    <dgm:pt modelId="{DBDC3881-E24B-4C68-B05B-AEC3926434D2}" type="pres">
      <dgm:prSet presAssocID="{ACCC8F9A-38DA-4139-B8A1-79261F884911}" presName="sibTrans" presStyleLbl="sibTrans2D1" presStyleIdx="2" presStyleCnt="4"/>
      <dgm:spPr/>
      <dgm:t>
        <a:bodyPr/>
        <a:lstStyle/>
        <a:p>
          <a:endParaRPr lang="ru-RU"/>
        </a:p>
      </dgm:t>
    </dgm:pt>
    <dgm:pt modelId="{5EA1D01D-2D4B-42A0-8A06-62A3229AC522}" type="pres">
      <dgm:prSet presAssocID="{CC6E0E34-67B4-4DF6-880F-AE4E50B86363}" presName="node" presStyleLbl="node1" presStyleIdx="3" presStyleCnt="4" custScaleX="123717" custScaleY="121753">
        <dgm:presLayoutVars>
          <dgm:bulletEnabled val="1"/>
        </dgm:presLayoutVars>
      </dgm:prSet>
      <dgm:spPr/>
      <dgm:t>
        <a:bodyPr/>
        <a:lstStyle/>
        <a:p>
          <a:endParaRPr lang="ru-RU"/>
        </a:p>
      </dgm:t>
    </dgm:pt>
    <dgm:pt modelId="{81C1DB2B-8908-4205-B233-8DDEB6F5E788}" type="pres">
      <dgm:prSet presAssocID="{CC6E0E34-67B4-4DF6-880F-AE4E50B86363}" presName="dummy" presStyleCnt="0"/>
      <dgm:spPr/>
    </dgm:pt>
    <dgm:pt modelId="{0189ED31-D749-42C9-A838-C4C82249D12C}" type="pres">
      <dgm:prSet presAssocID="{903D0E6B-A2F6-480D-860B-46C252245A51}" presName="sibTrans" presStyleLbl="sibTrans2D1" presStyleIdx="3" presStyleCnt="4"/>
      <dgm:spPr/>
      <dgm:t>
        <a:bodyPr/>
        <a:lstStyle/>
        <a:p>
          <a:endParaRPr lang="ru-RU"/>
        </a:p>
      </dgm:t>
    </dgm:pt>
  </dgm:ptLst>
  <dgm:cxnLst>
    <dgm:cxn modelId="{7B36E3C3-305E-490C-AFE2-A117D54C9F0F}" type="presOf" srcId="{5ECB3AE2-EB92-4042-973D-C084445C2806}" destId="{62FFDD38-FCD4-4E42-82CF-7352840969E0}" srcOrd="0" destOrd="0" presId="urn:microsoft.com/office/officeart/2005/8/layout/radial6"/>
    <dgm:cxn modelId="{BFD92DC5-798E-42E2-8BFB-D6076F1EEFB7}" srcId="{E23FDFD6-BD27-4079-83B1-5C760595BECD}" destId="{32EF52AE-CD1C-4F73-8252-2A14F56D0C36}" srcOrd="0" destOrd="0" parTransId="{D9BF2937-CBF4-4E47-A94D-3C94BBF779D6}" sibTransId="{F0F45E6F-64DD-41BD-8EF8-F7A3419FFDF3}"/>
    <dgm:cxn modelId="{6AF883D3-C475-48F0-B816-8595FA08411F}" type="presOf" srcId="{E23FDFD6-BD27-4079-83B1-5C760595BECD}" destId="{242EB5CC-6071-493C-A793-B380A02B07AA}" srcOrd="0" destOrd="0" presId="urn:microsoft.com/office/officeart/2005/8/layout/radial6"/>
    <dgm:cxn modelId="{BD9BFC72-96FB-46AF-BCA4-BCC099C0C040}" srcId="{E23FDFD6-BD27-4079-83B1-5C760595BECD}" destId="{5ECB3AE2-EB92-4042-973D-C084445C2806}" srcOrd="2" destOrd="0" parTransId="{7308FF95-FF86-4A4A-B1B2-86F6847FEDB0}" sibTransId="{ACCC8F9A-38DA-4139-B8A1-79261F884911}"/>
    <dgm:cxn modelId="{CE3C60EB-605F-42AD-9ADA-3E926A2C6D13}" srcId="{EA02AA53-8467-4731-9521-F0F6E946BBCD}" destId="{E23FDFD6-BD27-4079-83B1-5C760595BECD}" srcOrd="0" destOrd="0" parTransId="{30163A5A-498F-4E3C-8A92-6546050CA3B1}" sibTransId="{E1AE6CC9-A489-4935-9CF2-3AB069328AF2}"/>
    <dgm:cxn modelId="{A7D11F91-72D7-4BF5-A933-8FA29770EDF8}" type="presOf" srcId="{ACCC8F9A-38DA-4139-B8A1-79261F884911}" destId="{DBDC3881-E24B-4C68-B05B-AEC3926434D2}" srcOrd="0" destOrd="0" presId="urn:microsoft.com/office/officeart/2005/8/layout/radial6"/>
    <dgm:cxn modelId="{16849C92-D8E3-4040-A0BB-F01FAF2DF373}" type="presOf" srcId="{32EF52AE-CD1C-4F73-8252-2A14F56D0C36}" destId="{458274B4-29A8-468F-8BFE-7C00CDD8B99D}" srcOrd="0" destOrd="0" presId="urn:microsoft.com/office/officeart/2005/8/layout/radial6"/>
    <dgm:cxn modelId="{F054091B-75F5-4E40-AC5D-A0B983FC3CDD}" srcId="{E23FDFD6-BD27-4079-83B1-5C760595BECD}" destId="{248E6C2A-F11A-4CDD-AB40-DF6E1166C395}" srcOrd="1" destOrd="0" parTransId="{3C19E2F9-FDB6-4E24-99EB-4369CD7934CF}" sibTransId="{618BDC7B-E3C1-4282-B5D6-C7522AB2E81F}"/>
    <dgm:cxn modelId="{9800A8A1-CFC3-44EC-9DFA-31E8EAC1A0FB}" type="presOf" srcId="{EA02AA53-8467-4731-9521-F0F6E946BBCD}" destId="{3DF0F778-D8FC-4D67-998F-A595F974E3A4}" srcOrd="0" destOrd="0" presId="urn:microsoft.com/office/officeart/2005/8/layout/radial6"/>
    <dgm:cxn modelId="{74805C1B-FF65-4081-A6D9-C9ECB913D16A}" type="presOf" srcId="{618BDC7B-E3C1-4282-B5D6-C7522AB2E81F}" destId="{9ACA867A-F930-4F6D-A48A-48010D0184FC}" srcOrd="0" destOrd="0" presId="urn:microsoft.com/office/officeart/2005/8/layout/radial6"/>
    <dgm:cxn modelId="{47F4CB9F-C8F7-45A8-985B-1212833F09F0}" type="presOf" srcId="{903D0E6B-A2F6-480D-860B-46C252245A51}" destId="{0189ED31-D749-42C9-A838-C4C82249D12C}" srcOrd="0" destOrd="0" presId="urn:microsoft.com/office/officeart/2005/8/layout/radial6"/>
    <dgm:cxn modelId="{DEA0CA1A-C6E7-4016-B85E-A3F3A99E08B2}" srcId="{E23FDFD6-BD27-4079-83B1-5C760595BECD}" destId="{CC6E0E34-67B4-4DF6-880F-AE4E50B86363}" srcOrd="3" destOrd="0" parTransId="{DC313F67-51F2-4B4C-998F-65EA9AAFE337}" sibTransId="{903D0E6B-A2F6-480D-860B-46C252245A51}"/>
    <dgm:cxn modelId="{A6AF45C6-D70A-4EE3-B231-42C3621B808E}" type="presOf" srcId="{248E6C2A-F11A-4CDD-AB40-DF6E1166C395}" destId="{D7BDF702-845C-47E7-8016-370028E6AEDB}" srcOrd="0" destOrd="0" presId="urn:microsoft.com/office/officeart/2005/8/layout/radial6"/>
    <dgm:cxn modelId="{59037A7B-BDAC-441E-A626-80863BFCFAEF}" type="presOf" srcId="{F0F45E6F-64DD-41BD-8EF8-F7A3419FFDF3}" destId="{CEB73B5B-B9C6-4009-8035-F8530B633154}" srcOrd="0" destOrd="0" presId="urn:microsoft.com/office/officeart/2005/8/layout/radial6"/>
    <dgm:cxn modelId="{6B132147-E42A-4707-8AFD-C44E8181A581}" type="presOf" srcId="{CC6E0E34-67B4-4DF6-880F-AE4E50B86363}" destId="{5EA1D01D-2D4B-42A0-8A06-62A3229AC522}" srcOrd="0" destOrd="0" presId="urn:microsoft.com/office/officeart/2005/8/layout/radial6"/>
    <dgm:cxn modelId="{5259AA76-55E0-4C79-870A-B792D368B806}" type="presParOf" srcId="{3DF0F778-D8FC-4D67-998F-A595F974E3A4}" destId="{242EB5CC-6071-493C-A793-B380A02B07AA}" srcOrd="0" destOrd="0" presId="urn:microsoft.com/office/officeart/2005/8/layout/radial6"/>
    <dgm:cxn modelId="{2D9DB2C6-04EC-40CE-ADBB-C698F3F4A9C8}" type="presParOf" srcId="{3DF0F778-D8FC-4D67-998F-A595F974E3A4}" destId="{458274B4-29A8-468F-8BFE-7C00CDD8B99D}" srcOrd="1" destOrd="0" presId="urn:microsoft.com/office/officeart/2005/8/layout/radial6"/>
    <dgm:cxn modelId="{3DD57DE0-9BCF-46E6-8D0C-9E7D8761BA13}" type="presParOf" srcId="{3DF0F778-D8FC-4D67-998F-A595F974E3A4}" destId="{29FABFD2-C3F4-403E-9AA8-3BBE65364F1F}" srcOrd="2" destOrd="0" presId="urn:microsoft.com/office/officeart/2005/8/layout/radial6"/>
    <dgm:cxn modelId="{47894F22-F2A9-4C8A-9620-67E2F0E63819}" type="presParOf" srcId="{3DF0F778-D8FC-4D67-998F-A595F974E3A4}" destId="{CEB73B5B-B9C6-4009-8035-F8530B633154}" srcOrd="3" destOrd="0" presId="urn:microsoft.com/office/officeart/2005/8/layout/radial6"/>
    <dgm:cxn modelId="{A57A21E4-ABD0-4D92-9B0F-B2E9FF465E91}" type="presParOf" srcId="{3DF0F778-D8FC-4D67-998F-A595F974E3A4}" destId="{D7BDF702-845C-47E7-8016-370028E6AEDB}" srcOrd="4" destOrd="0" presId="urn:microsoft.com/office/officeart/2005/8/layout/radial6"/>
    <dgm:cxn modelId="{6A975176-9216-47DF-89FA-3D540B46A8D0}" type="presParOf" srcId="{3DF0F778-D8FC-4D67-998F-A595F974E3A4}" destId="{417A69A6-1C3F-41AE-B533-3F6C04C91DBB}" srcOrd="5" destOrd="0" presId="urn:microsoft.com/office/officeart/2005/8/layout/radial6"/>
    <dgm:cxn modelId="{18CC6610-E80B-42A9-BF6D-42032095F74D}" type="presParOf" srcId="{3DF0F778-D8FC-4D67-998F-A595F974E3A4}" destId="{9ACA867A-F930-4F6D-A48A-48010D0184FC}" srcOrd="6" destOrd="0" presId="urn:microsoft.com/office/officeart/2005/8/layout/radial6"/>
    <dgm:cxn modelId="{B77638BD-772F-4AD2-82EB-E4F8380E943C}" type="presParOf" srcId="{3DF0F778-D8FC-4D67-998F-A595F974E3A4}" destId="{62FFDD38-FCD4-4E42-82CF-7352840969E0}" srcOrd="7" destOrd="0" presId="urn:microsoft.com/office/officeart/2005/8/layout/radial6"/>
    <dgm:cxn modelId="{F00D8756-CB1D-47B7-89C1-23F57880E754}" type="presParOf" srcId="{3DF0F778-D8FC-4D67-998F-A595F974E3A4}" destId="{754E6C09-080C-4C3B-AF42-AA28D50CA569}" srcOrd="8" destOrd="0" presId="urn:microsoft.com/office/officeart/2005/8/layout/radial6"/>
    <dgm:cxn modelId="{7C09ED56-CAE4-4B9F-94CC-7A5DEB3D093D}" type="presParOf" srcId="{3DF0F778-D8FC-4D67-998F-A595F974E3A4}" destId="{DBDC3881-E24B-4C68-B05B-AEC3926434D2}" srcOrd="9" destOrd="0" presId="urn:microsoft.com/office/officeart/2005/8/layout/radial6"/>
    <dgm:cxn modelId="{598A83BD-77A1-4E8C-ABDD-2610144CF623}" type="presParOf" srcId="{3DF0F778-D8FC-4D67-998F-A595F974E3A4}" destId="{5EA1D01D-2D4B-42A0-8A06-62A3229AC522}" srcOrd="10" destOrd="0" presId="urn:microsoft.com/office/officeart/2005/8/layout/radial6"/>
    <dgm:cxn modelId="{0851DAA7-CAC7-4024-A799-1DAD7A584C0F}" type="presParOf" srcId="{3DF0F778-D8FC-4D67-998F-A595F974E3A4}" destId="{81C1DB2B-8908-4205-B233-8DDEB6F5E788}" srcOrd="11" destOrd="0" presId="urn:microsoft.com/office/officeart/2005/8/layout/radial6"/>
    <dgm:cxn modelId="{0913B83A-E701-45B8-88E8-3E4DEBD82027}" type="presParOf" srcId="{3DF0F778-D8FC-4D67-998F-A595F974E3A4}" destId="{0189ED31-D749-42C9-A838-C4C82249D12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ED31-D749-42C9-A838-C4C82249D12C}">
      <dsp:nvSpPr>
        <dsp:cNvPr id="0" name=""/>
        <dsp:cNvSpPr/>
      </dsp:nvSpPr>
      <dsp:spPr>
        <a:xfrm>
          <a:off x="2317699" y="495361"/>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C3881-E24B-4C68-B05B-AEC3926434D2}">
      <dsp:nvSpPr>
        <dsp:cNvPr id="0" name=""/>
        <dsp:cNvSpPr/>
      </dsp:nvSpPr>
      <dsp:spPr>
        <a:xfrm>
          <a:off x="2317699" y="495361"/>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CA867A-F930-4F6D-A48A-48010D0184FC}">
      <dsp:nvSpPr>
        <dsp:cNvPr id="0" name=""/>
        <dsp:cNvSpPr/>
      </dsp:nvSpPr>
      <dsp:spPr>
        <a:xfrm>
          <a:off x="2317699" y="495361"/>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B73B5B-B9C6-4009-8035-F8530B633154}">
      <dsp:nvSpPr>
        <dsp:cNvPr id="0" name=""/>
        <dsp:cNvSpPr/>
      </dsp:nvSpPr>
      <dsp:spPr>
        <a:xfrm>
          <a:off x="2317699" y="495361"/>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EB5CC-6071-493C-A793-B380A02B07AA}">
      <dsp:nvSpPr>
        <dsp:cNvPr id="0" name=""/>
        <dsp:cNvSpPr/>
      </dsp:nvSpPr>
      <dsp:spPr>
        <a:xfrm>
          <a:off x="3124590" y="1284884"/>
          <a:ext cx="1812511" cy="19167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kern="1200" dirty="0"/>
            <a:t>Почему допинг – плохо?</a:t>
          </a:r>
        </a:p>
      </dsp:txBody>
      <dsp:txXfrm>
        <a:off x="3390026" y="1565589"/>
        <a:ext cx="1281639" cy="1355365"/>
      </dsp:txXfrm>
    </dsp:sp>
    <dsp:sp modelId="{458274B4-29A8-468F-8BFE-7C00CDD8B99D}">
      <dsp:nvSpPr>
        <dsp:cNvPr id="0" name=""/>
        <dsp:cNvSpPr/>
      </dsp:nvSpPr>
      <dsp:spPr>
        <a:xfrm>
          <a:off x="3370085" y="-133933"/>
          <a:ext cx="1377511" cy="1339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Вред здоровью спортсмена</a:t>
          </a:r>
        </a:p>
      </dsp:txBody>
      <dsp:txXfrm>
        <a:off x="3571817" y="62217"/>
        <a:ext cx="974047" cy="947097"/>
      </dsp:txXfrm>
    </dsp:sp>
    <dsp:sp modelId="{D7BDF702-845C-47E7-8016-370028E6AEDB}">
      <dsp:nvSpPr>
        <dsp:cNvPr id="0" name=""/>
        <dsp:cNvSpPr/>
      </dsp:nvSpPr>
      <dsp:spPr>
        <a:xfrm>
          <a:off x="4953404" y="1429886"/>
          <a:ext cx="1612347" cy="16132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Противоречит духу спорта</a:t>
          </a:r>
        </a:p>
      </dsp:txBody>
      <dsp:txXfrm>
        <a:off x="5189527" y="1666139"/>
        <a:ext cx="1140101" cy="1140727"/>
      </dsp:txXfrm>
    </dsp:sp>
    <dsp:sp modelId="{62FFDD38-FCD4-4E42-82CF-7352840969E0}">
      <dsp:nvSpPr>
        <dsp:cNvPr id="0" name=""/>
        <dsp:cNvSpPr/>
      </dsp:nvSpPr>
      <dsp:spPr>
        <a:xfrm>
          <a:off x="3314125" y="3214585"/>
          <a:ext cx="1489429" cy="14453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Лишает спортсменов права на чистый спорт</a:t>
          </a:r>
        </a:p>
      </dsp:txBody>
      <dsp:txXfrm>
        <a:off x="3532247" y="3426246"/>
        <a:ext cx="1053185" cy="1021989"/>
      </dsp:txXfrm>
    </dsp:sp>
    <dsp:sp modelId="{5EA1D01D-2D4B-42A0-8A06-62A3229AC522}">
      <dsp:nvSpPr>
        <dsp:cNvPr id="0" name=""/>
        <dsp:cNvSpPr/>
      </dsp:nvSpPr>
      <dsp:spPr>
        <a:xfrm>
          <a:off x="1663847" y="1553269"/>
          <a:ext cx="1388510" cy="1366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Влияние на общество</a:t>
          </a:r>
        </a:p>
      </dsp:txBody>
      <dsp:txXfrm>
        <a:off x="1867190" y="1753383"/>
        <a:ext cx="981824" cy="9662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0812-8F98-4F4B-8E06-9B191D363FAC}" type="datetimeFigureOut">
              <a:rPr lang="ru-RU" smtClean="0"/>
              <a:pPr/>
              <a:t>21.06.2018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10696-5994-42C3-BEE8-AFF7DBE153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Создание федераций, крупные соревнования, возрождение ОИ</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Разбор кейса</a:t>
            </a:r>
          </a:p>
        </p:txBody>
      </p:sp>
      <p:sp>
        <p:nvSpPr>
          <p:cNvPr id="4" name="Номер слайда 3"/>
          <p:cNvSpPr>
            <a:spLocks noGrp="1"/>
          </p:cNvSpPr>
          <p:nvPr>
            <p:ph type="sldNum" sz="quarter" idx="10"/>
          </p:nvPr>
        </p:nvSpPr>
        <p:spPr/>
        <p:txBody>
          <a:bodyPr/>
          <a:lstStyle/>
          <a:p>
            <a:fld id="{8DF10696-5994-42C3-BEE8-AFF7DBE15335}"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10 лет хранения проб</a:t>
            </a:r>
          </a:p>
        </p:txBody>
      </p:sp>
      <p:sp>
        <p:nvSpPr>
          <p:cNvPr id="4" name="Номер слайда 3"/>
          <p:cNvSpPr>
            <a:spLocks noGrp="1"/>
          </p:cNvSpPr>
          <p:nvPr>
            <p:ph type="sldNum" sz="quarter" idx="10"/>
          </p:nvPr>
        </p:nvSpPr>
        <p:spPr/>
        <p:txBody>
          <a:bodyPr/>
          <a:lstStyle/>
          <a:p>
            <a:fld id="{8DF10696-5994-42C3-BEE8-AFF7DBE15335}"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Кейс Париж –Бордо</a:t>
            </a:r>
          </a:p>
          <a:p>
            <a:r>
              <a:rPr lang="ru-RU" b="1" dirty="0"/>
              <a:t>Первой жертвой допинга в истории спорта считается английский велогонщик Артур </a:t>
            </a:r>
            <a:r>
              <a:rPr lang="ru-RU" b="1" dirty="0" err="1"/>
              <a:t>Линтон</a:t>
            </a:r>
            <a:r>
              <a:rPr lang="ru-RU" b="1" dirty="0"/>
              <a:t> — он скончался через шесть недель после победы в 600-километровой гонке Бордо – Париж. Сам спортсмен не скрывал, что во время гонки он постоянно использовал коктейль из стрихнина и героина. В то время именно эта смесь считалась лучшим средством для победы – ее использовали чуть ли не все участники первых Олимпиад.</a:t>
            </a:r>
            <a:r>
              <a:rPr lang="ru-RU" dirty="0"/>
              <a:t> Стрихнин — экстракт из семян рвотных орешков – считался лучшим тонизирующим средством. А героин или кокаин рекомендовали для борьбы с усталостью и чувством голода, вызванных активными физическими упражнениями. </a:t>
            </a:r>
            <a:r>
              <a:rPr lang="ru-RU" b="1" dirty="0"/>
              <a:t>В 1904 году на Олимпийских играх в США лидер марафонского забега Томас </a:t>
            </a:r>
            <a:r>
              <a:rPr lang="ru-RU" b="1" dirty="0" err="1"/>
              <a:t>Хикс</a:t>
            </a:r>
            <a:r>
              <a:rPr lang="ru-RU" b="1" dirty="0"/>
              <a:t> упал прямо на трассе. И тренер прямо там же сделал ему укол – инъекцию стрихнина. И дал запить его бренди. Спортсмен вскочил и побежал дальше. Через несколько километров он свалился вновь. И процедура повторилась...</a:t>
            </a:r>
            <a:endParaRPr lang="ru-RU" dirty="0"/>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Первые </a:t>
            </a:r>
            <a:r>
              <a:rPr lang="ru-RU" dirty="0" err="1"/>
              <a:t>запрещ</a:t>
            </a:r>
            <a:r>
              <a:rPr lang="ru-RU" dirty="0"/>
              <a:t> списки ИААФ 1928</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Развитие фармакологии, новые виды допинга, создание анаболиков</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t>Первой международной федерацией, которая стала активно бороться с использованием допинга, оказалась федерация легкой атлетики. Еще в 1928 году она запретила использование стимуляторов. Однако серьезного результата это не давало, поскольку отсутствовала система контроля за применением допинга. Ситуация изменилась после череды смертей известных спортсменов. Так, 26 августа 1960 года датский велосипедист Кнут </a:t>
            </a:r>
            <a:r>
              <a:rPr lang="ru-RU" b="1" dirty="0" err="1"/>
              <a:t>Йенссен</a:t>
            </a:r>
            <a:r>
              <a:rPr lang="ru-RU" b="1" dirty="0"/>
              <a:t> замертво упал во время 100-километровой гонки на Олимпиаде в Риме. Вскрытие показало наличие в его крови следов </a:t>
            </a:r>
            <a:r>
              <a:rPr lang="ru-RU" b="1" dirty="0" err="1"/>
              <a:t>амфетамина</a:t>
            </a:r>
            <a:r>
              <a:rPr lang="ru-RU" b="1" dirty="0"/>
              <a:t> – препарата, изобретенного еще в начале 20-х годов прошлого века и активно использовавшегося в войсках во время Второй мировой. А после скандальной смерти велосипедиста Томми Симпсона во время гонки </a:t>
            </a:r>
            <a:r>
              <a:rPr lang="ru-RU" b="1" dirty="0" err="1"/>
              <a:t>Le</a:t>
            </a:r>
            <a:r>
              <a:rPr lang="ru-RU" b="1" dirty="0"/>
              <a:t> </a:t>
            </a:r>
            <a:r>
              <a:rPr lang="ru-RU" b="1" dirty="0" err="1"/>
              <a:t>Tour</a:t>
            </a:r>
            <a:r>
              <a:rPr lang="ru-RU" b="1" dirty="0"/>
              <a:t> </a:t>
            </a:r>
            <a:r>
              <a:rPr lang="ru-RU" b="1" dirty="0" err="1"/>
              <a:t>de</a:t>
            </a:r>
            <a:r>
              <a:rPr lang="ru-RU" b="1" dirty="0"/>
              <a:t> </a:t>
            </a:r>
            <a:r>
              <a:rPr lang="ru-RU" b="1" dirty="0" err="1"/>
              <a:t>France</a:t>
            </a:r>
            <a:r>
              <a:rPr lang="ru-RU" b="1" dirty="0"/>
              <a:t> в 1967 году Международный олимпийский комитет ввел процедуру обязательных анализов мочи спортсменов для выявления опасных препаратов. Началась война с допингом, целью которой была провозглашена забота о здоровье атлетов... </a:t>
            </a:r>
            <a:endParaRPr lang="ru-RU" dirty="0"/>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Однако еще до этого (в 1960 г.) проблема применения допинга привлекла внимание Совета Европы: 21 западноевропейская страна приняла резолюцию против использования в спорте допинговых субстанций. В 1963 г. Совет Европы создал специальный комитет по борьбе с допингом, деятельность которого, к сожалению, оказалась неэффективной. В начале 1960-х годов антидопинговые инициативы проявили правительства ряда стран в содружестве с наиболее крупными международными организациями. В эти же годы начало проводиться тестирование спортсменов на применение стимуляторов, </a:t>
            </a:r>
            <a:r>
              <a:rPr lang="ru-RU" dirty="0" err="1"/>
              <a:t>бета-адреноблокаторов</a:t>
            </a:r>
            <a:r>
              <a:rPr lang="ru-RU" dirty="0"/>
              <a:t>, наркотических веществ и др. Однако несовершенство методов контроля позволяло спортсменам обходить тестирование или искажать его результаты.</a:t>
            </a:r>
          </a:p>
          <a:p>
            <a:endParaRPr lang="ru-RU" b="1"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Знаменательное событие в истории допинга произошло на Международном конгрессе по спортивной медицине, проходившем в 1965 г. в Страсбурге (Франция), было сформулировано, что допинг — это введение в организм человека любым путем вещества, чуждого этому организму, или какой-либо физиологической субстанции в ненормальном количестве, или введение какого-либо вещества неестественным путем, для того чтобы искусственно и нечестным путем повысить результат спортсмена во время выступления в соревнованиях.</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Международные Федерации велосипедного спорта и футбола были первыми федерациями, которые в 1966 г. официально ввели пробы на допинг при проведении своих чемпионатов мира. В следующем году МОК учредил Медицинскую комиссию, принял определение допинга и выпустил первый перечень запрещенных препаратов. В 1968 г. на X зимних Олимпийских играх в Гренобле и на Играх XIX Олимпиады в Мехико Медицинская комиссия МОК впервые осуществила широкий антидопинговый контроль, в ходе которого проверку на предмет выявления применения стимуляторов и наркотических </a:t>
            </a:r>
            <a:r>
              <a:rPr lang="ru-RU" dirty="0" err="1"/>
              <a:t>вешеств</a:t>
            </a:r>
            <a:r>
              <a:rPr lang="ru-RU" dirty="0"/>
              <a:t> прошли более 750 спортсменов. Ужесточение </a:t>
            </a:r>
            <a:r>
              <a:rPr lang="ru-RU" dirty="0" err="1"/>
              <a:t>допинг-контроля</a:t>
            </a:r>
            <a:r>
              <a:rPr lang="ru-RU" dirty="0"/>
              <a:t> на этих Играх в определенной мере было стимулировано смертью во время гонки "Тур де Франс" в 1967 г. английского гонщика Томми Симпсона, злоупотреблявшего допинговыми средствами.</a:t>
            </a:r>
          </a:p>
          <a:p>
            <a:r>
              <a:rPr lang="ru-RU" dirty="0"/>
              <a:t>В следующем году МОК учредил Медицинскую комиссию, принял определение допинга и выпустил первый перечень запрещенных препаратов.</a:t>
            </a:r>
          </a:p>
          <a:p>
            <a:r>
              <a:rPr lang="ru-RU" dirty="0"/>
              <a:t>На Играх XX Олимпиады (Мюнхен, 1972 г.) тестирование спортсменов с целью выявления применения ими запрещенных препаратов приобрело характер широкомасштабной акции. Пробы были взяты более чем у 2 тыс. участников Игр. Семь проб дали положительный результат. Все спортсмены, в том числе четверо медалистов, были дисквалифицированы.</a:t>
            </a:r>
          </a:p>
          <a:p>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Просмотр</a:t>
            </a:r>
            <a:r>
              <a:rPr lang="ru-RU" baseline="0" dirty="0"/>
              <a:t> фильма, разбор кейса</a:t>
            </a:r>
            <a:endParaRPr lang="ru-RU" dirty="0"/>
          </a:p>
        </p:txBody>
      </p:sp>
      <p:sp>
        <p:nvSpPr>
          <p:cNvPr id="4" name="Номер слайда 3"/>
          <p:cNvSpPr>
            <a:spLocks noGrp="1"/>
          </p:cNvSpPr>
          <p:nvPr>
            <p:ph type="sldNum" sz="quarter" idx="10"/>
          </p:nvPr>
        </p:nvSpPr>
        <p:spPr/>
        <p:txBody>
          <a:bodyPr/>
          <a:lstStyle/>
          <a:p>
            <a:fld id="{8DF10696-5994-42C3-BEE8-AFF7DBE15335}"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EF9CB1B-B58E-4D23-8A46-CD1857CF3B7F}" type="datetime1">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8B82DA8-D2F7-4E89-BC7C-35B52684CA7A}" type="datetime1">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52BC91-7CC4-401E-A64A-0950EAFA1348}" type="datetime1">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00A4CB6-0F75-4B9F-A65C-DD146AA87309}" type="datetime1">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FBEE4CB-24CF-4229-B577-CCDCD8C7A874}" type="datetime1">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AA55845-4F8A-4648-82CA-99EB38D33C7D}" type="datetime1">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C5F6786-97A6-4FCA-81A2-E8DB4849B114}" type="datetime1">
              <a:rPr lang="ru-RU" smtClean="0"/>
              <a:t>21.06.2018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28735A7-CDAF-4FAB-8CAB-4688533A9AB6}" type="datetime1">
              <a:rPr lang="ru-RU" smtClean="0"/>
              <a:t>21.06.2018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14ABB2-EDAA-4274-A3D3-6366DBB34AB3}" type="datetime1">
              <a:rPr lang="ru-RU" smtClean="0"/>
              <a:t>21.06.2018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7B90681-B734-4CD4-BFCD-6514AF439B57}" type="datetime1">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39226E-B566-49AD-9C92-048CD4958793}" type="datetime1">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EE64C7-F546-4F3E-82AA-13F2053EDD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EF4AD-6682-4F69-A8F2-95F638ECFA1A}" type="datetime1">
              <a:rPr lang="ru-RU" smtClean="0"/>
              <a:t>21.06.2018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E64C7-F546-4F3E-82AA-13F2053EDD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hyperlink" Target="http://www.rusada.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7790571" y="0"/>
            <a:ext cx="1353429" cy="835224"/>
          </a:xfrm>
          <a:prstGeom prst="rect">
            <a:avLst/>
          </a:prstGeom>
        </p:spPr>
      </p:pic>
      <p:sp>
        <p:nvSpPr>
          <p:cNvPr id="3" name="Подзаголовок 2"/>
          <p:cNvSpPr>
            <a:spLocks noGrp="1"/>
          </p:cNvSpPr>
          <p:nvPr>
            <p:ph type="subTitle" idx="1"/>
          </p:nvPr>
        </p:nvSpPr>
        <p:spPr>
          <a:xfrm>
            <a:off x="1547664" y="3861048"/>
            <a:ext cx="6400800" cy="1752600"/>
          </a:xfrm>
        </p:spPr>
        <p:txBody>
          <a:bodyPr/>
          <a:lstStyle/>
          <a:p>
            <a:r>
              <a:rPr lang="ru-RU" dirty="0"/>
              <a:t>Исторический и этический аспекты</a:t>
            </a:r>
          </a:p>
        </p:txBody>
      </p:sp>
      <p:sp>
        <p:nvSpPr>
          <p:cNvPr id="4" name="Заголовок 1"/>
          <p:cNvSpPr txBox="1">
            <a:spLocks/>
          </p:cNvSpPr>
          <p:nvPr/>
        </p:nvSpPr>
        <p:spPr>
          <a:xfrm>
            <a:off x="0" y="2924944"/>
            <a:ext cx="9144000" cy="16347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tx2"/>
                </a:solidFill>
                <a:effectLst/>
                <a:uLnTx/>
                <a:uFillTx/>
                <a:latin typeface="+mn-lt"/>
                <a:ea typeface="+mn-ea"/>
                <a:cs typeface="+mn-cs"/>
              </a:rPr>
              <a:t>Критический подход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solidFill>
                  <a:schemeClr val="tx2"/>
                </a:solidFill>
                <a:effectLst/>
                <a:uLnTx/>
                <a:uFillTx/>
                <a:latin typeface="+mn-lt"/>
                <a:ea typeface="+mn-ea"/>
                <a:cs typeface="+mn-cs"/>
              </a:rPr>
              <a:t>к понятию</a:t>
            </a:r>
            <a:r>
              <a:rPr kumimoji="0" lang="ru-RU" sz="3600" b="1" i="0" u="none" strike="noStrike" kern="1200" cap="none" spc="0" normalizeH="0" noProof="0" dirty="0">
                <a:ln>
                  <a:noFill/>
                </a:ln>
                <a:solidFill>
                  <a:schemeClr val="tx2"/>
                </a:solidFill>
                <a:effectLst/>
                <a:uLnTx/>
                <a:uFillTx/>
                <a:latin typeface="+mn-lt"/>
                <a:ea typeface="+mn-ea"/>
                <a:cs typeface="+mn-cs"/>
              </a:rPr>
              <a:t> «допинг»</a:t>
            </a:r>
            <a:r>
              <a:rPr kumimoji="0" lang="ru-RU" sz="3600" b="1" i="0" u="none" strike="noStrike" kern="1200" cap="none" spc="0" normalizeH="0" baseline="0" noProof="0" dirty="0">
                <a:ln>
                  <a:noFill/>
                </a:ln>
                <a:solidFill>
                  <a:schemeClr val="tx2"/>
                </a:solidFill>
                <a:effectLst/>
                <a:uLnTx/>
                <a:uFillTx/>
                <a:latin typeface="+mn-lt"/>
                <a:ea typeface="+mn-ea"/>
                <a:cs typeface="+mn-cs"/>
              </a:rPr>
              <a:t> </a:t>
            </a:r>
            <a:br>
              <a:rPr kumimoji="0" lang="ru-RU" sz="3600" b="1" i="0" u="none" strike="noStrike" kern="1200" cap="none" spc="0" normalizeH="0" baseline="0" noProof="0" dirty="0">
                <a:ln>
                  <a:noFill/>
                </a:ln>
                <a:solidFill>
                  <a:schemeClr val="tx2"/>
                </a:solidFill>
                <a:effectLst/>
                <a:uLnTx/>
                <a:uFillTx/>
                <a:latin typeface="+mn-lt"/>
                <a:ea typeface="+mn-ea"/>
                <a:cs typeface="+mn-cs"/>
              </a:rPr>
            </a:br>
            <a:r>
              <a:rPr kumimoji="0" lang="ru-RU" sz="3600" b="1" i="0" u="none" strike="noStrike" kern="1200" cap="none" spc="0" normalizeH="0" baseline="0" noProof="0" dirty="0">
                <a:ln>
                  <a:noFill/>
                </a:ln>
                <a:solidFill>
                  <a:schemeClr val="tx2"/>
                </a:solidFill>
                <a:effectLst/>
                <a:uLnTx/>
                <a:uFillTx/>
                <a:latin typeface="+mn-lt"/>
                <a:ea typeface="+mn-ea"/>
                <a:cs typeface="+mn-cs"/>
              </a:rPr>
              <a:t/>
            </a:r>
            <a:br>
              <a:rPr kumimoji="0" lang="ru-RU" sz="3600" b="1" i="0" u="none" strike="noStrike" kern="1200" cap="none" spc="0" normalizeH="0" baseline="0" noProof="0" dirty="0">
                <a:ln>
                  <a:noFill/>
                </a:ln>
                <a:solidFill>
                  <a:schemeClr val="tx2"/>
                </a:solidFill>
                <a:effectLst/>
                <a:uLnTx/>
                <a:uFillTx/>
                <a:latin typeface="+mn-lt"/>
                <a:ea typeface="+mn-ea"/>
                <a:cs typeface="+mn-cs"/>
              </a:rPr>
            </a:br>
            <a:r>
              <a:rPr kumimoji="0" lang="ru-RU" sz="2800" b="1" i="0" u="none" strike="noStrike" kern="1200" cap="none" spc="0" normalizeH="0" baseline="0" noProof="0" dirty="0">
                <a:ln>
                  <a:noFill/>
                </a:ln>
                <a:solidFill>
                  <a:schemeClr val="tx2"/>
                </a:solidFill>
                <a:effectLst/>
                <a:uLnTx/>
                <a:uFillTx/>
                <a:latin typeface="+mn-lt"/>
                <a:ea typeface="+mn-ea"/>
                <a:cs typeface="+mn-cs"/>
              </a:rPr>
              <a:t/>
            </a:r>
            <a:br>
              <a:rPr kumimoji="0" lang="ru-RU" sz="2800" b="1" i="0" u="none" strike="noStrike" kern="1200" cap="none" spc="0" normalizeH="0" baseline="0" noProof="0" dirty="0">
                <a:ln>
                  <a:noFill/>
                </a:ln>
                <a:solidFill>
                  <a:schemeClr val="tx2"/>
                </a:solidFill>
                <a:effectLst/>
                <a:uLnTx/>
                <a:uFillTx/>
                <a:latin typeface="+mn-lt"/>
                <a:ea typeface="+mn-ea"/>
                <a:cs typeface="+mn-cs"/>
              </a:rPr>
            </a:br>
            <a:endParaRPr kumimoji="0" lang="ru-RU" sz="2800" b="1" i="0" u="none" strike="noStrike" kern="1200" cap="none" spc="0" normalizeH="0" baseline="0" noProof="0" dirty="0">
              <a:ln>
                <a:noFill/>
              </a:ln>
              <a:solidFill>
                <a:schemeClr val="tx2"/>
              </a:solidFill>
              <a:effectLst/>
              <a:uLnTx/>
              <a:uFillTx/>
              <a:latin typeface="+mn-lt"/>
              <a:ea typeface="+mn-ea"/>
              <a:cs typeface="+mn-cs"/>
            </a:endParaRPr>
          </a:p>
        </p:txBody>
      </p:sp>
      <p:pic>
        <p:nvPicPr>
          <p:cNvPr id="5" name="Рисунок 4"/>
          <p:cNvPicPr>
            <a:picLocks noChangeAspect="1"/>
          </p:cNvPicPr>
          <p:nvPr/>
        </p:nvPicPr>
        <p:blipFill>
          <a:blip r:embed="rId3" cstate="print"/>
          <a:stretch>
            <a:fillRect/>
          </a:stretch>
        </p:blipFill>
        <p:spPr>
          <a:xfrm>
            <a:off x="0" y="620688"/>
            <a:ext cx="9196755" cy="45719"/>
          </a:xfrm>
          <a:prstGeom prst="rect">
            <a:avLst/>
          </a:prstGeom>
        </p:spPr>
      </p:pic>
      <p:sp>
        <p:nvSpPr>
          <p:cNvPr id="7" name="Прямоугольник 6"/>
          <p:cNvSpPr/>
          <p:nvPr/>
        </p:nvSpPr>
        <p:spPr>
          <a:xfrm>
            <a:off x="0" y="692696"/>
            <a:ext cx="6516216" cy="1015663"/>
          </a:xfrm>
          <a:prstGeom prst="rect">
            <a:avLst/>
          </a:prstGeom>
        </p:spPr>
        <p:txBody>
          <a:bodyPr wrap="square">
            <a:spAutoFit/>
          </a:bodyPr>
          <a:lstStyle/>
          <a:p>
            <a:r>
              <a:rPr lang="ru-RU" sz="2000" b="1" dirty="0">
                <a:solidFill>
                  <a:schemeClr val="tx2"/>
                </a:solidFill>
              </a:rPr>
              <a:t>АССОЦИАЦИЯ</a:t>
            </a:r>
            <a:br>
              <a:rPr lang="ru-RU" sz="2000" b="1" dirty="0">
                <a:solidFill>
                  <a:schemeClr val="tx2"/>
                </a:solidFill>
              </a:rPr>
            </a:br>
            <a:r>
              <a:rPr lang="ru-RU" sz="2000" b="1" dirty="0">
                <a:solidFill>
                  <a:schemeClr val="tx2"/>
                </a:solidFill>
              </a:rPr>
              <a:t>РОССИЙСКОЕ АНТИДОПИНГОВОЕ АГЕНСТВО «РУСАДА»</a:t>
            </a:r>
            <a:br>
              <a:rPr lang="ru-RU" sz="2000" b="1" dirty="0">
                <a:solidFill>
                  <a:schemeClr val="tx2"/>
                </a:solidFill>
              </a:rPr>
            </a:br>
            <a:endParaRPr lang="ru-RU" sz="20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752" y="1700808"/>
            <a:ext cx="4608511" cy="3477875"/>
          </a:xfrm>
          <a:prstGeom prst="rect">
            <a:avLst/>
          </a:prstGeom>
          <a:noFill/>
        </p:spPr>
        <p:txBody>
          <a:bodyPr wrap="square" rtlCol="0">
            <a:spAutoFit/>
          </a:bodyPr>
          <a:lstStyle/>
          <a:p>
            <a:pPr algn="ctr"/>
            <a:r>
              <a:rPr lang="ru-RU" sz="3200" dirty="0"/>
              <a:t>Допинг</a:t>
            </a:r>
          </a:p>
          <a:p>
            <a:pPr algn="ctr"/>
            <a:r>
              <a:rPr lang="ru-RU" dirty="0"/>
              <a:t> </a:t>
            </a:r>
          </a:p>
          <a:p>
            <a:pPr algn="ctr"/>
            <a:r>
              <a:rPr lang="ru-RU" dirty="0"/>
              <a:t>это введение в организм человека любым путем вещества, чуждого этому организму, или какой-либо физиологической субстанции в ненормальном количестве, или введение какого-либо вещества неестественным путем, для того чтобы искусственно и нечестным путем повысить результат спортсмена во время выступления в соревнованиях.</a:t>
            </a:r>
          </a:p>
        </p:txBody>
      </p:sp>
      <p:sp>
        <p:nvSpPr>
          <p:cNvPr id="6" name="TextBox 5"/>
          <p:cNvSpPr txBox="1"/>
          <p:nvPr/>
        </p:nvSpPr>
        <p:spPr>
          <a:xfrm>
            <a:off x="6228184" y="5229200"/>
            <a:ext cx="2131481" cy="646331"/>
          </a:xfrm>
          <a:prstGeom prst="rect">
            <a:avLst/>
          </a:prstGeom>
          <a:noFill/>
        </p:spPr>
        <p:txBody>
          <a:bodyPr wrap="none" rtlCol="0">
            <a:spAutoFit/>
          </a:bodyPr>
          <a:lstStyle/>
          <a:p>
            <a:r>
              <a:rPr lang="ru-RU" dirty="0"/>
              <a:t>Страсбург, Франция</a:t>
            </a:r>
          </a:p>
          <a:p>
            <a:pPr algn="r"/>
            <a:r>
              <a:rPr lang="ru-RU" dirty="0"/>
              <a:t>1965</a:t>
            </a:r>
          </a:p>
        </p:txBody>
      </p:sp>
      <p:pic>
        <p:nvPicPr>
          <p:cNvPr id="8" name="Рисунок 7"/>
          <p:cNvPicPr>
            <a:picLocks noChangeAspect="1"/>
          </p:cNvPicPr>
          <p:nvPr/>
        </p:nvPicPr>
        <p:blipFill>
          <a:blip r:embed="rId3"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817240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Первое официальное определение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ru-RU" dirty="0"/>
          </a:p>
          <a:p>
            <a:endParaRPr lang="ru-RU" dirty="0"/>
          </a:p>
        </p:txBody>
      </p:sp>
      <p:pic>
        <p:nvPicPr>
          <p:cNvPr id="15362" name="Picture 2" descr="http://www.nada.by/img/IOC%20Logo(1).png"/>
          <p:cNvPicPr>
            <a:picLocks noChangeAspect="1" noChangeArrowheads="1"/>
          </p:cNvPicPr>
          <p:nvPr/>
        </p:nvPicPr>
        <p:blipFill>
          <a:blip r:embed="rId3" cstate="print"/>
          <a:srcRect/>
          <a:stretch>
            <a:fillRect/>
          </a:stretch>
        </p:blipFill>
        <p:spPr bwMode="auto">
          <a:xfrm>
            <a:off x="251520" y="2276872"/>
            <a:ext cx="2915816" cy="2661354"/>
          </a:xfrm>
          <a:prstGeom prst="rect">
            <a:avLst/>
          </a:prstGeom>
          <a:noFill/>
        </p:spPr>
      </p:pic>
      <p:pic>
        <p:nvPicPr>
          <p:cNvPr id="15364" name="Picture 4" descr="http://img-fotki.yandex.ru/get/206909/310023662.6a54/0_87fbf6_b10b7cdf_XL"/>
          <p:cNvPicPr>
            <a:picLocks noChangeAspect="1" noChangeArrowheads="1"/>
          </p:cNvPicPr>
          <p:nvPr/>
        </p:nvPicPr>
        <p:blipFill>
          <a:blip r:embed="rId4" cstate="print"/>
          <a:srcRect/>
          <a:stretch>
            <a:fillRect/>
          </a:stretch>
        </p:blipFill>
        <p:spPr bwMode="auto">
          <a:xfrm>
            <a:off x="3347864" y="2132856"/>
            <a:ext cx="5352256" cy="3331779"/>
          </a:xfrm>
          <a:prstGeom prst="rect">
            <a:avLst/>
          </a:prstGeom>
          <a:noFill/>
        </p:spPr>
      </p:pic>
      <p:pic>
        <p:nvPicPr>
          <p:cNvPr id="7" name="Рисунок 6"/>
          <p:cNvPicPr>
            <a:picLocks noChangeAspect="1"/>
          </p:cNvPicPr>
          <p:nvPr/>
        </p:nvPicPr>
        <p:blipFill>
          <a:blip r:embed="rId5"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Медицинская комиссия МОК</a:t>
            </a:r>
          </a:p>
        </p:txBody>
      </p:sp>
      <p:sp>
        <p:nvSpPr>
          <p:cNvPr id="2" name="Номер слайда 1"/>
          <p:cNvSpPr>
            <a:spLocks noGrp="1"/>
          </p:cNvSpPr>
          <p:nvPr>
            <p:ph type="sldNum" sz="quarter" idx="12"/>
          </p:nvPr>
        </p:nvSpPr>
        <p:spPr/>
        <p:txBody>
          <a:bodyPr/>
          <a:lstStyle/>
          <a:p>
            <a:fld id="{D7EE64C7-F546-4F3E-82AA-13F2053EDD00}" type="slidenum">
              <a:rPr lang="ru-RU" smtClean="0"/>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iagnoster.ru/wp-content/uploads/2016/05/Ben-Dzhons-2.jpg"/>
          <p:cNvPicPr>
            <a:picLocks noChangeAspect="1" noChangeArrowheads="1"/>
          </p:cNvPicPr>
          <p:nvPr/>
        </p:nvPicPr>
        <p:blipFill>
          <a:blip r:embed="rId3" cstate="print"/>
          <a:srcRect/>
          <a:stretch>
            <a:fillRect/>
          </a:stretch>
        </p:blipFill>
        <p:spPr bwMode="auto">
          <a:xfrm>
            <a:off x="1979712" y="1628800"/>
            <a:ext cx="5616624" cy="4223354"/>
          </a:xfrm>
          <a:prstGeom prst="rect">
            <a:avLst/>
          </a:prstGeom>
          <a:noFill/>
        </p:spPr>
      </p:pic>
      <p:pic>
        <p:nvPicPr>
          <p:cNvPr id="5" name="Рисунок 4"/>
          <p:cNvPicPr>
            <a:picLocks noChangeAspect="1"/>
          </p:cNvPicPr>
          <p:nvPr/>
        </p:nvPicPr>
        <p:blipFill>
          <a:blip r:embed="rId4"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Бен Джонсон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https://www.rpo.gov.pl/sites/default/files/Rada%20Europy%20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s://www.rpo.gov.pl/sites/default/files/Rada%20Europy%20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7" name="Picture 5" descr="E:\картинки МГИМО\Rada Europy logo.png"/>
          <p:cNvPicPr>
            <a:picLocks noChangeAspect="1" noChangeArrowheads="1"/>
          </p:cNvPicPr>
          <p:nvPr/>
        </p:nvPicPr>
        <p:blipFill>
          <a:blip r:embed="rId2" cstate="print"/>
          <a:srcRect/>
          <a:stretch>
            <a:fillRect/>
          </a:stretch>
        </p:blipFill>
        <p:spPr bwMode="auto">
          <a:xfrm>
            <a:off x="899592" y="1412776"/>
            <a:ext cx="7038454" cy="4536504"/>
          </a:xfrm>
          <a:prstGeom prst="rect">
            <a:avLst/>
          </a:prstGeom>
          <a:noFill/>
        </p:spPr>
      </p:pic>
      <p:pic>
        <p:nvPicPr>
          <p:cNvPr id="7" name="Рисунок 6"/>
          <p:cNvPicPr>
            <a:picLocks noChangeAspect="1"/>
          </p:cNvPicPr>
          <p:nvPr/>
        </p:nvPicPr>
        <p:blipFill>
          <a:blip r:embed="rId3"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Конвенция Совета Европы 1989</a:t>
            </a:r>
          </a:p>
        </p:txBody>
      </p:sp>
      <p:sp>
        <p:nvSpPr>
          <p:cNvPr id="2" name="Номер слайда 1"/>
          <p:cNvSpPr>
            <a:spLocks noGrp="1"/>
          </p:cNvSpPr>
          <p:nvPr>
            <p:ph type="sldNum" sz="quarter" idx="12"/>
          </p:nvPr>
        </p:nvSpPr>
        <p:spPr/>
        <p:txBody>
          <a:bodyPr/>
          <a:lstStyle/>
          <a:p>
            <a:fld id="{D7EE64C7-F546-4F3E-82AA-13F2053EDD00}"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131840" y="2564904"/>
            <a:ext cx="3350477" cy="2498701"/>
          </a:xfrm>
          <a:prstGeom prst="rect">
            <a:avLst/>
          </a:prstGeom>
          <a:noFill/>
          <a:ln w="9525">
            <a:noFill/>
            <a:miter lim="800000"/>
            <a:headEnd/>
            <a:tailEnd/>
          </a:ln>
        </p:spPr>
      </p:pic>
      <p:pic>
        <p:nvPicPr>
          <p:cNvPr id="5" name="Picture 8" descr="Z:\Отдел реализации образовательных программ\Специалист Конова В.А\университеты\РМОУ\Belgium-main.png"/>
          <p:cNvPicPr>
            <a:picLocks noChangeAspect="1" noChangeArrowheads="1"/>
          </p:cNvPicPr>
          <p:nvPr/>
        </p:nvPicPr>
        <p:blipFill>
          <a:blip r:embed="rId3" cstate="print"/>
          <a:srcRect/>
          <a:stretch>
            <a:fillRect/>
          </a:stretch>
        </p:blipFill>
        <p:spPr bwMode="auto">
          <a:xfrm>
            <a:off x="5868144" y="2564904"/>
            <a:ext cx="3740762" cy="2493842"/>
          </a:xfrm>
          <a:prstGeom prst="rect">
            <a:avLst/>
          </a:prstGeom>
          <a:noFill/>
        </p:spPr>
      </p:pic>
      <p:pic>
        <p:nvPicPr>
          <p:cNvPr id="6" name="Picture 9" descr="Z:\Отдел реализации образовательных программ\Специалист Конова В.А\университеты\РМОУ\France-main.png"/>
          <p:cNvPicPr>
            <a:picLocks noChangeAspect="1" noChangeArrowheads="1"/>
          </p:cNvPicPr>
          <p:nvPr/>
        </p:nvPicPr>
        <p:blipFill>
          <a:blip r:embed="rId4" cstate="print"/>
          <a:srcRect/>
          <a:stretch>
            <a:fillRect/>
          </a:stretch>
        </p:blipFill>
        <p:spPr bwMode="auto">
          <a:xfrm>
            <a:off x="-252536" y="2492896"/>
            <a:ext cx="3852428" cy="2568285"/>
          </a:xfrm>
          <a:prstGeom prst="rect">
            <a:avLst/>
          </a:prstGeom>
          <a:noFill/>
        </p:spPr>
      </p:pic>
      <p:pic>
        <p:nvPicPr>
          <p:cNvPr id="8" name="Рисунок 7"/>
          <p:cNvPicPr>
            <a:picLocks noChangeAspect="1"/>
          </p:cNvPicPr>
          <p:nvPr/>
        </p:nvPicPr>
        <p:blipFill>
          <a:blip r:embed="rId5"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Уголовное преследование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guim.co.uk/Guardian/sport/gallery/2008/jul/09/tourdefrance.cycling/GD7984683@Festina-team's-sporti-3632.jpg"/>
          <p:cNvPicPr>
            <a:picLocks noChangeAspect="1" noChangeArrowheads="1"/>
          </p:cNvPicPr>
          <p:nvPr/>
        </p:nvPicPr>
        <p:blipFill>
          <a:blip r:embed="rId3" cstate="print"/>
          <a:srcRect/>
          <a:stretch>
            <a:fillRect/>
          </a:stretch>
        </p:blipFill>
        <p:spPr bwMode="auto">
          <a:xfrm>
            <a:off x="5148064" y="3573016"/>
            <a:ext cx="3779127" cy="3096344"/>
          </a:xfrm>
          <a:prstGeom prst="rect">
            <a:avLst/>
          </a:prstGeom>
          <a:noFill/>
        </p:spPr>
      </p:pic>
      <p:pic>
        <p:nvPicPr>
          <p:cNvPr id="11268" name="Picture 4" descr="http://a133.idata.over-blog.com/1/39/45/90/photos121/Virenque_Festina.jpeg"/>
          <p:cNvPicPr>
            <a:picLocks noChangeAspect="1" noChangeArrowheads="1"/>
          </p:cNvPicPr>
          <p:nvPr/>
        </p:nvPicPr>
        <p:blipFill>
          <a:blip r:embed="rId4" cstate="print"/>
          <a:srcRect/>
          <a:stretch>
            <a:fillRect/>
          </a:stretch>
        </p:blipFill>
        <p:spPr bwMode="auto">
          <a:xfrm>
            <a:off x="323528" y="3573016"/>
            <a:ext cx="4572000" cy="3006881"/>
          </a:xfrm>
          <a:prstGeom prst="rect">
            <a:avLst/>
          </a:prstGeom>
          <a:noFill/>
        </p:spPr>
      </p:pic>
      <p:pic>
        <p:nvPicPr>
          <p:cNvPr id="11270" name="Picture 6" descr="http://balls.co.uk/wp-content/uploads/2014/08/fest.jpg"/>
          <p:cNvPicPr>
            <a:picLocks noChangeAspect="1" noChangeArrowheads="1"/>
          </p:cNvPicPr>
          <p:nvPr/>
        </p:nvPicPr>
        <p:blipFill>
          <a:blip r:embed="rId5" cstate="print"/>
          <a:srcRect/>
          <a:stretch>
            <a:fillRect/>
          </a:stretch>
        </p:blipFill>
        <p:spPr bwMode="auto">
          <a:xfrm>
            <a:off x="2555776" y="1196752"/>
            <a:ext cx="3816424" cy="2287883"/>
          </a:xfrm>
          <a:prstGeom prst="rect">
            <a:avLst/>
          </a:prstGeom>
          <a:noFill/>
        </p:spPr>
      </p:pic>
      <p:pic>
        <p:nvPicPr>
          <p:cNvPr id="7" name="Рисунок 6"/>
          <p:cNvPicPr>
            <a:picLocks noChangeAspect="1"/>
          </p:cNvPicPr>
          <p:nvPr/>
        </p:nvPicPr>
        <p:blipFill>
          <a:blip r:embed="rId6"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Команда </a:t>
            </a:r>
            <a:r>
              <a:rPr lang="en-US" sz="3200" b="1" dirty="0" err="1">
                <a:solidFill>
                  <a:srgbClr val="002060"/>
                </a:solidFill>
              </a:rPr>
              <a:t>Festina</a:t>
            </a:r>
            <a:endParaRPr lang="ru-RU" sz="3200" b="1" dirty="0">
              <a:solidFill>
                <a:srgbClr val="002060"/>
              </a:solidFill>
            </a:endParaRPr>
          </a:p>
        </p:txBody>
      </p:sp>
      <p:sp>
        <p:nvSpPr>
          <p:cNvPr id="2" name="Номер слайда 1"/>
          <p:cNvSpPr>
            <a:spLocks noGrp="1"/>
          </p:cNvSpPr>
          <p:nvPr>
            <p:ph type="sldNum" sz="quarter" idx="12"/>
          </p:nvPr>
        </p:nvSpPr>
        <p:spPr/>
        <p:txBody>
          <a:bodyPr/>
          <a:lstStyle/>
          <a:p>
            <a:fld id="{D7EE64C7-F546-4F3E-82AA-13F2053EDD00}"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Отдел реализации образовательных программ\Специалист Конова В.А\университеты\РМОУ\картинки\183.gif"/>
          <p:cNvPicPr>
            <a:picLocks noChangeAspect="1" noChangeArrowheads="1"/>
          </p:cNvPicPr>
          <p:nvPr/>
        </p:nvPicPr>
        <p:blipFill>
          <a:blip r:embed="rId2" cstate="print"/>
          <a:srcRect/>
          <a:stretch>
            <a:fillRect/>
          </a:stretch>
        </p:blipFill>
        <p:spPr bwMode="auto">
          <a:xfrm>
            <a:off x="1187624" y="1772816"/>
            <a:ext cx="3024336" cy="2016224"/>
          </a:xfrm>
          <a:prstGeom prst="rect">
            <a:avLst/>
          </a:prstGeom>
          <a:noFill/>
        </p:spPr>
      </p:pic>
      <p:sp>
        <p:nvSpPr>
          <p:cNvPr id="6" name="TextBox 5"/>
          <p:cNvSpPr txBox="1"/>
          <p:nvPr/>
        </p:nvSpPr>
        <p:spPr>
          <a:xfrm>
            <a:off x="4716016" y="2204864"/>
            <a:ext cx="3024336" cy="923330"/>
          </a:xfrm>
          <a:prstGeom prst="rect">
            <a:avLst/>
          </a:prstGeom>
          <a:noFill/>
        </p:spPr>
        <p:txBody>
          <a:bodyPr wrap="square" rtlCol="0">
            <a:spAutoFit/>
          </a:bodyPr>
          <a:lstStyle/>
          <a:p>
            <a:r>
              <a:rPr lang="ru-RU" dirty="0"/>
              <a:t>1999 г. – первая всемирная</a:t>
            </a:r>
          </a:p>
          <a:p>
            <a:r>
              <a:rPr lang="ru-RU" dirty="0"/>
              <a:t>                 конференция по</a:t>
            </a:r>
          </a:p>
          <a:p>
            <a:r>
              <a:rPr lang="ru-RU" dirty="0"/>
              <a:t>                 борьбе с допингом</a:t>
            </a:r>
          </a:p>
        </p:txBody>
      </p:sp>
      <p:pic>
        <p:nvPicPr>
          <p:cNvPr id="7" name="Picture 2" descr="Z:\Отдел реализации образовательных программ\Специалист Конова В.А\университеты\РМОУ\300px-WADA_Logo.gif"/>
          <p:cNvPicPr>
            <a:picLocks noChangeAspect="1" noChangeArrowheads="1"/>
          </p:cNvPicPr>
          <p:nvPr/>
        </p:nvPicPr>
        <p:blipFill>
          <a:blip r:embed="rId3" cstate="print"/>
          <a:srcRect/>
          <a:stretch>
            <a:fillRect/>
          </a:stretch>
        </p:blipFill>
        <p:spPr bwMode="auto">
          <a:xfrm>
            <a:off x="4572000" y="4509120"/>
            <a:ext cx="2766161" cy="1512168"/>
          </a:xfrm>
          <a:prstGeom prst="rect">
            <a:avLst/>
          </a:prstGeom>
          <a:noFill/>
        </p:spPr>
      </p:pic>
      <p:sp>
        <p:nvSpPr>
          <p:cNvPr id="8" name="TextBox 7"/>
          <p:cNvSpPr txBox="1"/>
          <p:nvPr/>
        </p:nvSpPr>
        <p:spPr>
          <a:xfrm>
            <a:off x="2123728" y="4365104"/>
            <a:ext cx="1872208" cy="1754326"/>
          </a:xfrm>
          <a:prstGeom prst="rect">
            <a:avLst/>
          </a:prstGeom>
          <a:noFill/>
        </p:spPr>
        <p:txBody>
          <a:bodyPr wrap="square" rtlCol="0">
            <a:spAutoFit/>
          </a:bodyPr>
          <a:lstStyle/>
          <a:p>
            <a:r>
              <a:rPr lang="ru-RU" dirty="0"/>
              <a:t>1999 г. – создание Всемирного антидопингового агентства </a:t>
            </a:r>
          </a:p>
          <a:p>
            <a:r>
              <a:rPr lang="ru-RU" dirty="0"/>
              <a:t>ВАДА</a:t>
            </a:r>
          </a:p>
        </p:txBody>
      </p:sp>
      <p:pic>
        <p:nvPicPr>
          <p:cNvPr id="10" name="Рисунок 9"/>
          <p:cNvPicPr>
            <a:picLocks noChangeAspect="1"/>
          </p:cNvPicPr>
          <p:nvPr/>
        </p:nvPicPr>
        <p:blipFill>
          <a:blip r:embed="rId4" cstate="print"/>
          <a:stretch>
            <a:fillRect/>
          </a:stretch>
        </p:blipFill>
        <p:spPr>
          <a:xfrm>
            <a:off x="0" y="620688"/>
            <a:ext cx="9118335" cy="45719"/>
          </a:xfrm>
          <a:prstGeom prst="rect">
            <a:avLst/>
          </a:prstGeom>
        </p:spPr>
      </p:pic>
      <p:sp>
        <p:nvSpPr>
          <p:cNvPr id="11" name="Заголовок 1"/>
          <p:cNvSpPr txBox="1">
            <a:spLocks/>
          </p:cNvSpPr>
          <p:nvPr/>
        </p:nvSpPr>
        <p:spPr>
          <a:xfrm>
            <a:off x="0" y="620688"/>
            <a:ext cx="8388424"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Всемирное Антидопинговое Агентство</a:t>
            </a:r>
          </a:p>
        </p:txBody>
      </p:sp>
      <p:sp>
        <p:nvSpPr>
          <p:cNvPr id="2" name="Номер слайда 1"/>
          <p:cNvSpPr>
            <a:spLocks noGrp="1"/>
          </p:cNvSpPr>
          <p:nvPr>
            <p:ph type="sldNum" sz="quarter" idx="12"/>
          </p:nvPr>
        </p:nvSpPr>
        <p:spPr/>
        <p:txBody>
          <a:bodyPr/>
          <a:lstStyle/>
          <a:p>
            <a:fld id="{D7EE64C7-F546-4F3E-82AA-13F2053EDD0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https://velolive.com/uploads/posts/2015-01/1420485905_world-anti-doping-cod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1" name="Picture 5" descr="http://www.antidopingsrilanka.org/wp-content/uploads/2017/07/wada_code_2003.png"/>
          <p:cNvPicPr>
            <a:picLocks noChangeAspect="1" noChangeArrowheads="1"/>
          </p:cNvPicPr>
          <p:nvPr/>
        </p:nvPicPr>
        <p:blipFill>
          <a:blip r:embed="rId2" cstate="print"/>
          <a:srcRect/>
          <a:stretch>
            <a:fillRect/>
          </a:stretch>
        </p:blipFill>
        <p:spPr bwMode="auto">
          <a:xfrm>
            <a:off x="467544" y="1268760"/>
            <a:ext cx="2304256" cy="3699825"/>
          </a:xfrm>
          <a:prstGeom prst="rect">
            <a:avLst/>
          </a:prstGeom>
          <a:noFill/>
        </p:spPr>
      </p:pic>
      <p:sp>
        <p:nvSpPr>
          <p:cNvPr id="9223" name="AutoShape 7" descr="https://www.wada-ama.org/sites/default/files/pdfpreview/1f6a5a8aa85224eca93a73fca8967cd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4" name="Picture 8" descr="E:\картинки МГИМО\1f6a5a8aa85224eca93a73fca8967cdb.jpg"/>
          <p:cNvPicPr>
            <a:picLocks noChangeAspect="1" noChangeArrowheads="1"/>
          </p:cNvPicPr>
          <p:nvPr/>
        </p:nvPicPr>
        <p:blipFill>
          <a:blip r:embed="rId3" cstate="print"/>
          <a:srcRect/>
          <a:stretch>
            <a:fillRect/>
          </a:stretch>
        </p:blipFill>
        <p:spPr bwMode="auto">
          <a:xfrm>
            <a:off x="6012160" y="2636912"/>
            <a:ext cx="2435045" cy="3896072"/>
          </a:xfrm>
          <a:prstGeom prst="rect">
            <a:avLst/>
          </a:prstGeom>
          <a:noFill/>
        </p:spPr>
      </p:pic>
      <p:pic>
        <p:nvPicPr>
          <p:cNvPr id="9225" name="Picture 9" descr="E:\картинки МГИМО\33333333333333333333333333.jpg"/>
          <p:cNvPicPr>
            <a:picLocks noChangeAspect="1" noChangeArrowheads="1"/>
          </p:cNvPicPr>
          <p:nvPr/>
        </p:nvPicPr>
        <p:blipFill>
          <a:blip r:embed="rId4" cstate="print"/>
          <a:srcRect/>
          <a:stretch>
            <a:fillRect/>
          </a:stretch>
        </p:blipFill>
        <p:spPr bwMode="auto">
          <a:xfrm>
            <a:off x="3059832" y="2060848"/>
            <a:ext cx="2664296" cy="3534849"/>
          </a:xfrm>
          <a:prstGeom prst="rect">
            <a:avLst/>
          </a:prstGeom>
          <a:noFill/>
        </p:spPr>
      </p:pic>
      <p:pic>
        <p:nvPicPr>
          <p:cNvPr id="9" name="Рисунок 8"/>
          <p:cNvPicPr>
            <a:picLocks noChangeAspect="1"/>
          </p:cNvPicPr>
          <p:nvPr/>
        </p:nvPicPr>
        <p:blipFill>
          <a:blip r:embed="rId5" cstate="print"/>
          <a:stretch>
            <a:fillRect/>
          </a:stretch>
        </p:blipFill>
        <p:spPr>
          <a:xfrm>
            <a:off x="0" y="620688"/>
            <a:ext cx="9118335" cy="45719"/>
          </a:xfrm>
          <a:prstGeom prst="rect">
            <a:avLst/>
          </a:prstGeom>
        </p:spPr>
      </p:pic>
      <p:sp>
        <p:nvSpPr>
          <p:cNvPr id="10"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Всемирный Антидопинговый Кодекс</a:t>
            </a:r>
          </a:p>
        </p:txBody>
      </p:sp>
      <p:sp>
        <p:nvSpPr>
          <p:cNvPr id="2" name="Номер слайда 1"/>
          <p:cNvSpPr>
            <a:spLocks noGrp="1"/>
          </p:cNvSpPr>
          <p:nvPr>
            <p:ph type="sldNum" sz="quarter" idx="12"/>
          </p:nvPr>
        </p:nvSpPr>
        <p:spPr/>
        <p:txBody>
          <a:bodyPr/>
          <a:lstStyle/>
          <a:p>
            <a:fld id="{D7EE64C7-F546-4F3E-82AA-13F2053EDD00}"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3779912" y="1340768"/>
            <a:ext cx="1728141" cy="2362247"/>
          </a:xfrm>
          <a:prstGeom prst="rect">
            <a:avLst/>
          </a:prstGeom>
          <a:noFill/>
          <a:ln w="9525">
            <a:noFill/>
            <a:miter lim="800000"/>
            <a:headEnd/>
            <a:tailEnd/>
          </a:ln>
          <a:effectLst>
            <a:outerShdw dist="50800" dir="5400000" algn="ctr" rotWithShape="0">
              <a:srgbClr val="000000">
                <a:alpha val="85999"/>
              </a:srgbClr>
            </a:outerShdw>
          </a:effectLst>
        </p:spPr>
      </p:pic>
      <p:pic>
        <p:nvPicPr>
          <p:cNvPr id="6" name="Picture 6"/>
          <p:cNvPicPr>
            <a:picLocks noChangeAspect="1" noChangeArrowheads="1"/>
          </p:cNvPicPr>
          <p:nvPr/>
        </p:nvPicPr>
        <p:blipFill>
          <a:blip r:embed="rId3" cstate="print">
            <a:lum bright="-2000"/>
          </a:blip>
          <a:srcRect/>
          <a:stretch>
            <a:fillRect/>
          </a:stretch>
        </p:blipFill>
        <p:spPr bwMode="auto">
          <a:xfrm>
            <a:off x="6588224" y="1340768"/>
            <a:ext cx="1602953" cy="2375856"/>
          </a:xfrm>
          <a:prstGeom prst="rect">
            <a:avLst/>
          </a:prstGeom>
          <a:noFill/>
          <a:ln w="9525">
            <a:noFill/>
            <a:miter lim="800000"/>
            <a:headEnd/>
            <a:tailEnd/>
          </a:ln>
          <a:effectLst>
            <a:outerShdw dist="50800" dir="5400000" sx="99001" sy="99001" algn="ctr" rotWithShape="0">
              <a:srgbClr val="000000">
                <a:alpha val="53998"/>
              </a:srgbClr>
            </a:outerShdw>
          </a:effectLst>
        </p:spPr>
      </p:pic>
      <p:pic>
        <p:nvPicPr>
          <p:cNvPr id="7" name="Picture 3"/>
          <p:cNvPicPr>
            <a:picLocks noChangeAspect="1" noChangeArrowheads="1"/>
          </p:cNvPicPr>
          <p:nvPr/>
        </p:nvPicPr>
        <p:blipFill>
          <a:blip r:embed="rId4" cstate="print"/>
          <a:srcRect/>
          <a:stretch>
            <a:fillRect/>
          </a:stretch>
        </p:blipFill>
        <p:spPr bwMode="auto">
          <a:xfrm>
            <a:off x="971600" y="4005064"/>
            <a:ext cx="1728143" cy="2501044"/>
          </a:xfrm>
          <a:prstGeom prst="rect">
            <a:avLst/>
          </a:prstGeom>
          <a:noFill/>
          <a:ln w="9525">
            <a:noFill/>
            <a:miter lim="800000"/>
            <a:headEnd/>
            <a:tailEnd/>
          </a:ln>
        </p:spPr>
      </p:pic>
      <p:pic>
        <p:nvPicPr>
          <p:cNvPr id="8" name="Picture 3" descr="C:\Documents and Settings\ancela\Рабочий стол\9d8217a586d34874e29820e697a88cd7.jpg"/>
          <p:cNvPicPr>
            <a:picLocks noChangeAspect="1" noChangeArrowheads="1"/>
          </p:cNvPicPr>
          <p:nvPr/>
        </p:nvPicPr>
        <p:blipFill>
          <a:blip r:embed="rId5" cstate="print"/>
          <a:srcRect/>
          <a:stretch>
            <a:fillRect/>
          </a:stretch>
        </p:blipFill>
        <p:spPr bwMode="auto">
          <a:xfrm>
            <a:off x="3779912" y="4005064"/>
            <a:ext cx="1760799" cy="2471107"/>
          </a:xfrm>
          <a:prstGeom prst="rect">
            <a:avLst/>
          </a:prstGeom>
          <a:noFill/>
          <a:ln>
            <a:solidFill>
              <a:schemeClr val="accent2">
                <a:lumMod val="60000"/>
                <a:lumOff val="40000"/>
              </a:schemeClr>
            </a:solidFill>
          </a:ln>
        </p:spPr>
      </p:pic>
      <p:pic>
        <p:nvPicPr>
          <p:cNvPr id="9" name="Picture 5" descr="C:\Documents and Settings\ancela\Рабочий стол\df5c047c32724c83d4f2d622cd0dae36.jpg"/>
          <p:cNvPicPr>
            <a:picLocks noChangeAspect="1" noChangeArrowheads="1"/>
          </p:cNvPicPr>
          <p:nvPr/>
        </p:nvPicPr>
        <p:blipFill>
          <a:blip r:embed="rId6" cstate="print"/>
          <a:srcRect/>
          <a:stretch>
            <a:fillRect/>
          </a:stretch>
        </p:blipFill>
        <p:spPr bwMode="auto">
          <a:xfrm>
            <a:off x="6588224" y="3933056"/>
            <a:ext cx="1728143" cy="2471107"/>
          </a:xfrm>
          <a:prstGeom prst="rect">
            <a:avLst/>
          </a:prstGeom>
          <a:noFill/>
          <a:ln>
            <a:solidFill>
              <a:schemeClr val="accent6">
                <a:lumMod val="60000"/>
                <a:lumOff val="40000"/>
              </a:schemeClr>
            </a:solidFill>
          </a:ln>
        </p:spPr>
      </p:pic>
      <p:pic>
        <p:nvPicPr>
          <p:cNvPr id="11" name="Рисунок 10"/>
          <p:cNvPicPr>
            <a:picLocks noChangeAspect="1"/>
          </p:cNvPicPr>
          <p:nvPr/>
        </p:nvPicPr>
        <p:blipFill>
          <a:blip r:embed="rId7" cstate="print"/>
          <a:stretch>
            <a:fillRect/>
          </a:stretch>
        </p:blipFill>
        <p:spPr>
          <a:xfrm>
            <a:off x="0" y="620688"/>
            <a:ext cx="9118335" cy="45719"/>
          </a:xfrm>
          <a:prstGeom prst="rect">
            <a:avLst/>
          </a:prstGeom>
        </p:spPr>
      </p:pic>
      <p:sp>
        <p:nvSpPr>
          <p:cNvPr id="12"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Международные стандарты</a:t>
            </a:r>
          </a:p>
        </p:txBody>
      </p:sp>
      <p:pic>
        <p:nvPicPr>
          <p:cNvPr id="13" name="Рисунок 12">
            <a:extLst>
              <a:ext uri="{FF2B5EF4-FFF2-40B4-BE49-F238E27FC236}">
                <a16:creationId xmlns:a16="http://schemas.microsoft.com/office/drawing/2014/main" id="{0DAA22F2-372F-439D-B6A5-69CB8362BD90}"/>
              </a:ext>
            </a:extLst>
          </p:cNvPr>
          <p:cNvPicPr>
            <a:picLocks noChangeAspect="1"/>
          </p:cNvPicPr>
          <p:nvPr/>
        </p:nvPicPr>
        <p:blipFill rotWithShape="1">
          <a:blip r:embed="rId8"/>
          <a:srcRect l="31746" t="10090" r="33562" b="10302"/>
          <a:stretch/>
        </p:blipFill>
        <p:spPr>
          <a:xfrm>
            <a:off x="952823" y="1399605"/>
            <a:ext cx="1840652" cy="2375856"/>
          </a:xfrm>
          <a:prstGeom prst="rect">
            <a:avLst/>
          </a:prstGeom>
          <a:blipFill>
            <a:blip r:embed="rId9" cstate="print"/>
            <a:stretch>
              <a:fillRect/>
            </a:stretch>
          </a:blipFill>
          <a:ln w="9525">
            <a:solidFill>
              <a:schemeClr val="tx1"/>
            </a:solidFill>
          </a:ln>
        </p:spPr>
      </p:pic>
      <p:sp>
        <p:nvSpPr>
          <p:cNvPr id="2" name="Номер слайда 1"/>
          <p:cNvSpPr>
            <a:spLocks noGrp="1"/>
          </p:cNvSpPr>
          <p:nvPr>
            <p:ph type="sldNum" sz="quarter" idx="12"/>
          </p:nvPr>
        </p:nvSpPr>
        <p:spPr/>
        <p:txBody>
          <a:bodyPr/>
          <a:lstStyle/>
          <a:p>
            <a:fld id="{D7EE64C7-F546-4F3E-82AA-13F2053EDD00}"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https://upload.wikimedia.org/wikipedia/commons/thumb/e/ee/UN_emblem_blue.svg/1200px-UN_emblem_blue.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1" name="Picture 3" descr="E:\картинки МГИМО\1200px-UN_emblem_blue.svg.png"/>
          <p:cNvPicPr>
            <a:picLocks noChangeAspect="1" noChangeArrowheads="1"/>
          </p:cNvPicPr>
          <p:nvPr/>
        </p:nvPicPr>
        <p:blipFill>
          <a:blip r:embed="rId2" cstate="print"/>
          <a:srcRect/>
          <a:stretch>
            <a:fillRect/>
          </a:stretch>
        </p:blipFill>
        <p:spPr bwMode="auto">
          <a:xfrm>
            <a:off x="539552" y="1988840"/>
            <a:ext cx="3989441" cy="3384376"/>
          </a:xfrm>
          <a:prstGeom prst="rect">
            <a:avLst/>
          </a:prstGeom>
          <a:noFill/>
        </p:spPr>
      </p:pic>
      <p:pic>
        <p:nvPicPr>
          <p:cNvPr id="7173" name="Picture 5" descr="http://qrim.org/wp-content/uploads/2014/02/unesco.jpg"/>
          <p:cNvPicPr>
            <a:picLocks noChangeAspect="1" noChangeArrowheads="1"/>
          </p:cNvPicPr>
          <p:nvPr/>
        </p:nvPicPr>
        <p:blipFill>
          <a:blip r:embed="rId3" cstate="print"/>
          <a:srcRect/>
          <a:stretch>
            <a:fillRect/>
          </a:stretch>
        </p:blipFill>
        <p:spPr bwMode="auto">
          <a:xfrm>
            <a:off x="4572000" y="1916832"/>
            <a:ext cx="4281101" cy="3240360"/>
          </a:xfrm>
          <a:prstGeom prst="rect">
            <a:avLst/>
          </a:prstGeom>
          <a:noFill/>
        </p:spPr>
      </p:pic>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Конвенция ЮНЕСКО 2005</a:t>
            </a:r>
          </a:p>
        </p:txBody>
      </p:sp>
      <p:sp>
        <p:nvSpPr>
          <p:cNvPr id="2" name="Номер слайда 1"/>
          <p:cNvSpPr>
            <a:spLocks noGrp="1"/>
          </p:cNvSpPr>
          <p:nvPr>
            <p:ph type="sldNum" sz="quarter" idx="12"/>
          </p:nvPr>
        </p:nvSpPr>
        <p:spPr/>
        <p:txBody>
          <a:bodyPr/>
          <a:lstStyle/>
          <a:p>
            <a:fld id="{D7EE64C7-F546-4F3E-82AA-13F2053EDD00}"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revniy-egipet.ru/wp-content/uploads/2015/09/-%D0%B4%D1%80%D0%B5%D0%B2%D0%BD%D1%8F%D1%8F-%D0%B3%D1%80%D0%B5%D1%86%D0%B8%D1%8F-%D1%84%D0%BE%D1%82%D0%BE1-e1442419732657.png"/>
          <p:cNvPicPr>
            <a:picLocks noGrp="1" noChangeAspect="1" noChangeArrowheads="1"/>
          </p:cNvPicPr>
          <p:nvPr>
            <p:ph idx="1"/>
          </p:nvPr>
        </p:nvPicPr>
        <p:blipFill>
          <a:blip r:embed="rId2" cstate="print"/>
          <a:srcRect/>
          <a:stretch>
            <a:fillRect/>
          </a:stretch>
        </p:blipFill>
        <p:spPr bwMode="auto">
          <a:xfrm>
            <a:off x="1619672" y="1556792"/>
            <a:ext cx="5704995" cy="4525963"/>
          </a:xfrm>
          <a:prstGeom prst="rect">
            <a:avLst/>
          </a:prstGeom>
          <a:noFill/>
        </p:spPr>
      </p:pic>
      <p:pic>
        <p:nvPicPr>
          <p:cNvPr id="5" name="Рисунок 4"/>
          <p:cNvPicPr>
            <a:picLocks noChangeAspect="1"/>
          </p:cNvPicPr>
          <p:nvPr/>
        </p:nvPicPr>
        <p:blipFill>
          <a:blip r:embed="rId3"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История возникновения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99592" y="3068960"/>
            <a:ext cx="7416800" cy="831850"/>
          </a:xfrm>
          <a:prstGeom prst="rect">
            <a:avLst/>
          </a:prstGeom>
          <a:noFill/>
          <a:ln w="9525">
            <a:noFill/>
            <a:miter lim="800000"/>
            <a:headEnd/>
            <a:tailEnd/>
          </a:ln>
        </p:spPr>
        <p:txBody>
          <a:bodyPr>
            <a:spAutoFit/>
          </a:bodyPr>
          <a:lstStyle/>
          <a:p>
            <a:pPr algn="ctr"/>
            <a:r>
              <a:rPr lang="ru-RU" sz="2400" b="1" dirty="0"/>
              <a:t>ДОПИНГ</a:t>
            </a:r>
            <a:r>
              <a:rPr lang="ru-RU" sz="2400" dirty="0"/>
              <a:t> – это нарушение одного или нескольких антидопинговых правил</a:t>
            </a:r>
          </a:p>
        </p:txBody>
      </p:sp>
      <p:pic>
        <p:nvPicPr>
          <p:cNvPr id="6" name="Рисунок 5"/>
          <p:cNvPicPr>
            <a:picLocks noChangeAspect="1"/>
          </p:cNvPicPr>
          <p:nvPr/>
        </p:nvPicPr>
        <p:blipFill>
          <a:blip r:embed="rId2"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460432"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Современное определение понятия «допинг»</a:t>
            </a:r>
          </a:p>
        </p:txBody>
      </p:sp>
      <p:sp>
        <p:nvSpPr>
          <p:cNvPr id="2" name="Номер слайда 1"/>
          <p:cNvSpPr>
            <a:spLocks noGrp="1"/>
          </p:cNvSpPr>
          <p:nvPr>
            <p:ph type="sldNum" sz="quarter" idx="12"/>
          </p:nvPr>
        </p:nvSpPr>
        <p:spPr/>
        <p:txBody>
          <a:bodyPr/>
          <a:lstStyle/>
          <a:p>
            <a:fld id="{D7EE64C7-F546-4F3E-82AA-13F2053EDD00}" type="slidenum">
              <a:rPr lang="ru-RU" smtClean="0"/>
              <a:pPr/>
              <a:t>20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4"/>
          <p:cNvSpPr txBox="1">
            <a:spLocks noChangeArrowheads="1"/>
          </p:cNvSpPr>
          <p:nvPr/>
        </p:nvSpPr>
        <p:spPr bwMode="auto">
          <a:xfrm>
            <a:off x="179512" y="1125538"/>
            <a:ext cx="856895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buClr>
                <a:srgbClr val="FF0000"/>
              </a:buClr>
            </a:pPr>
            <a:endParaRPr lang="ru-RU" altLang="ru-RU" sz="2000" b="1" dirty="0">
              <a:latin typeface="+mn-lt"/>
            </a:endParaRPr>
          </a:p>
          <a:p>
            <a:pPr eaLnBrk="1" hangingPunct="1">
              <a:lnSpc>
                <a:spcPct val="150000"/>
              </a:lnSpc>
              <a:buClr>
                <a:srgbClr val="00B050"/>
              </a:buClr>
              <a:buFont typeface="Wingdings" panose="05000000000000000000" pitchFamily="2" charset="2"/>
              <a:buChar char="§"/>
            </a:pPr>
            <a:r>
              <a:rPr lang="ru-RU" altLang="ru-RU" dirty="0">
                <a:latin typeface="+mn-lt"/>
              </a:rPr>
              <a:t>Наличие запрещенной субстанции в пробе</a:t>
            </a:r>
          </a:p>
          <a:p>
            <a:pPr eaLnBrk="1" hangingPunct="1">
              <a:lnSpc>
                <a:spcPct val="150000"/>
              </a:lnSpc>
              <a:buClr>
                <a:srgbClr val="00B050"/>
              </a:buClr>
              <a:buFont typeface="Wingdings" panose="05000000000000000000" pitchFamily="2" charset="2"/>
              <a:buChar char="§"/>
            </a:pPr>
            <a:r>
              <a:rPr lang="ru-RU" altLang="ru-RU" dirty="0">
                <a:latin typeface="+mn-lt"/>
              </a:rPr>
              <a:t> </a:t>
            </a:r>
            <a:r>
              <a:rPr lang="ru-RU" altLang="ru-RU" dirty="0">
                <a:latin typeface="+mn-lt"/>
                <a:cs typeface="Arial" panose="020B0604020202020204" pitchFamily="34" charset="0"/>
              </a:rPr>
              <a:t>Использование или попытка использования запрещенной субстанции или метода</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Уклонение, отказ или неявка на процедуру сдачи пробы</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Нарушение 3-х правил доступности в течение 12 месяцев</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Фальсификация или попытка фальсификации</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Обладание запрещенной субстанцией или методом</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Распространение или попытка распространения</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Назначение или попытка назначения</a:t>
            </a: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Соучастие</a:t>
            </a:r>
            <a:endParaRPr lang="ru-RU" altLang="ru-RU" dirty="0">
              <a:latin typeface="+mn-lt"/>
            </a:endParaRPr>
          </a:p>
          <a:p>
            <a:pPr eaLnBrk="1" hangingPunct="1">
              <a:lnSpc>
                <a:spcPct val="150000"/>
              </a:lnSpc>
              <a:buClr>
                <a:srgbClr val="00B050"/>
              </a:buClr>
              <a:buFont typeface="Wingdings" panose="05000000000000000000" pitchFamily="2" charset="2"/>
              <a:buChar char="§"/>
            </a:pPr>
            <a:r>
              <a:rPr lang="ru-RU" altLang="ru-RU" dirty="0">
                <a:latin typeface="+mn-lt"/>
                <a:cs typeface="Arial" panose="020B0604020202020204" pitchFamily="34" charset="0"/>
              </a:rPr>
              <a:t> Профессиональное сотрудничество</a:t>
            </a:r>
          </a:p>
        </p:txBody>
      </p:sp>
      <p:pic>
        <p:nvPicPr>
          <p:cNvPr id="6" name="Рисунок 5"/>
          <p:cNvPicPr>
            <a:picLocks noChangeAspect="1"/>
          </p:cNvPicPr>
          <p:nvPr/>
        </p:nvPicPr>
        <p:blipFill>
          <a:blip r:embed="rId2"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Виды нарушений антидопинговых правил</a:t>
            </a:r>
          </a:p>
        </p:txBody>
      </p:sp>
      <p:sp>
        <p:nvSpPr>
          <p:cNvPr id="2" name="Номер слайда 1"/>
          <p:cNvSpPr>
            <a:spLocks noGrp="1"/>
          </p:cNvSpPr>
          <p:nvPr>
            <p:ph type="sldNum" sz="quarter" idx="12"/>
          </p:nvPr>
        </p:nvSpPr>
        <p:spPr/>
        <p:txBody>
          <a:bodyPr/>
          <a:lstStyle/>
          <a:p>
            <a:fld id="{D7EE64C7-F546-4F3E-82AA-13F2053EDD00}"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картинки МГИМО\WADA.jpg"/>
          <p:cNvPicPr>
            <a:picLocks noChangeAspect="1" noChangeArrowheads="1"/>
          </p:cNvPicPr>
          <p:nvPr/>
        </p:nvPicPr>
        <p:blipFill>
          <a:blip r:embed="rId3" cstate="print"/>
          <a:srcRect/>
          <a:stretch>
            <a:fillRect/>
          </a:stretch>
        </p:blipFill>
        <p:spPr bwMode="auto">
          <a:xfrm>
            <a:off x="251520" y="1196752"/>
            <a:ext cx="8712968" cy="5422665"/>
          </a:xfrm>
          <a:prstGeom prst="rect">
            <a:avLst/>
          </a:prstGeom>
          <a:noFill/>
        </p:spPr>
      </p:pic>
      <p:sp>
        <p:nvSpPr>
          <p:cNvPr id="4" name="TextBox 3"/>
          <p:cNvSpPr txBox="1"/>
          <p:nvPr/>
        </p:nvSpPr>
        <p:spPr>
          <a:xfrm>
            <a:off x="6300192" y="4549676"/>
            <a:ext cx="2596352" cy="2308324"/>
          </a:xfrm>
          <a:prstGeom prst="rect">
            <a:avLst/>
          </a:prstGeom>
          <a:noFill/>
        </p:spPr>
        <p:txBody>
          <a:bodyPr wrap="none" rtlCol="0">
            <a:spAutoFit/>
          </a:bodyPr>
          <a:lstStyle/>
          <a:p>
            <a:pPr lvl="0">
              <a:buFont typeface="Wingdings" pitchFamily="2" charset="2"/>
              <a:buChar char="§"/>
            </a:pPr>
            <a:r>
              <a:rPr lang="ru-RU" dirty="0"/>
              <a:t>Стероиды</a:t>
            </a:r>
          </a:p>
          <a:p>
            <a:pPr lvl="0">
              <a:buFont typeface="Wingdings" pitchFamily="2" charset="2"/>
              <a:buChar char="§"/>
            </a:pPr>
            <a:endParaRPr lang="ru-RU" dirty="0"/>
          </a:p>
          <a:p>
            <a:pPr lvl="0">
              <a:buFont typeface="Wingdings" pitchFamily="2" charset="2"/>
              <a:buChar char="§"/>
            </a:pPr>
            <a:r>
              <a:rPr lang="ru-RU" dirty="0"/>
              <a:t>ЭПО (кровяной допинг)</a:t>
            </a:r>
          </a:p>
          <a:p>
            <a:pPr lvl="0">
              <a:buFont typeface="Wingdings" pitchFamily="2" charset="2"/>
              <a:buChar char="§"/>
            </a:pPr>
            <a:endParaRPr lang="ru-RU" dirty="0"/>
          </a:p>
          <a:p>
            <a:pPr lvl="0">
              <a:buFont typeface="Wingdings" pitchFamily="2" charset="2"/>
              <a:buChar char="§"/>
            </a:pPr>
            <a:r>
              <a:rPr lang="ru-RU"/>
              <a:t>СТГ </a:t>
            </a:r>
            <a:r>
              <a:rPr lang="ru-RU" dirty="0"/>
              <a:t>(кровяной допинг)</a:t>
            </a:r>
          </a:p>
          <a:p>
            <a:pPr lvl="0">
              <a:buFont typeface="Wingdings" pitchFamily="2" charset="2"/>
              <a:buChar char="§"/>
            </a:pPr>
            <a:endParaRPr lang="ru-RU" dirty="0"/>
          </a:p>
          <a:p>
            <a:pPr lvl="0">
              <a:buFont typeface="Wingdings" pitchFamily="2" charset="2"/>
              <a:buChar char="§"/>
            </a:pPr>
            <a:r>
              <a:rPr lang="ru-RU" dirty="0"/>
              <a:t>Генный допинг</a:t>
            </a:r>
          </a:p>
          <a:p>
            <a:endParaRPr lang="ru-RU" dirty="0"/>
          </a:p>
        </p:txBody>
      </p:sp>
      <p:sp>
        <p:nvSpPr>
          <p:cNvPr id="5122" name="AutoShape 2" descr="https://abmcmedia.com/wp-content/uploads/2016/09/WA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Новые вызовы</a:t>
            </a:r>
          </a:p>
        </p:txBody>
      </p:sp>
      <p:sp>
        <p:nvSpPr>
          <p:cNvPr id="2" name="Номер слайда 1"/>
          <p:cNvSpPr>
            <a:spLocks noGrp="1"/>
          </p:cNvSpPr>
          <p:nvPr>
            <p:ph type="sldNum" sz="quarter" idx="12"/>
          </p:nvPr>
        </p:nvSpPr>
        <p:spPr/>
        <p:txBody>
          <a:bodyPr/>
          <a:lstStyle/>
          <a:p>
            <a:fld id="{D7EE64C7-F546-4F3E-82AA-13F2053EDD00}"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39552"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cstate="print"/>
          <a:stretch>
            <a:fillRect/>
          </a:stretch>
        </p:blipFill>
        <p:spPr>
          <a:xfrm>
            <a:off x="0" y="620688"/>
            <a:ext cx="9118335" cy="45719"/>
          </a:xfrm>
          <a:prstGeom prst="rect">
            <a:avLst/>
          </a:prstGeom>
        </p:spPr>
      </p:pic>
      <p:sp>
        <p:nvSpPr>
          <p:cNvPr id="2" name="Номер слайда 1"/>
          <p:cNvSpPr>
            <a:spLocks noGrp="1"/>
          </p:cNvSpPr>
          <p:nvPr>
            <p:ph type="sldNum" sz="quarter" idx="12"/>
          </p:nvPr>
        </p:nvSpPr>
        <p:spPr/>
        <p:txBody>
          <a:bodyPr/>
          <a:lstStyle/>
          <a:p>
            <a:fld id="{D7EE64C7-F546-4F3E-82AA-13F2053EDD00}"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Окружающая среда</a:t>
            </a:r>
          </a:p>
        </p:txBody>
      </p:sp>
      <p:sp>
        <p:nvSpPr>
          <p:cNvPr id="26" name="AutoShape 3"/>
          <p:cNvSpPr txBox="1">
            <a:spLocks noChangeArrowheads="1"/>
          </p:cNvSpPr>
          <p:nvPr/>
        </p:nvSpPr>
        <p:spPr bwMode="auto">
          <a:xfrm>
            <a:off x="721216" y="1545722"/>
            <a:ext cx="7595200" cy="490761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5">
              <a:lumMod val="20000"/>
              <a:lumOff val="80000"/>
              <a:alpha val="70000"/>
            </a:schemeClr>
          </a:solidFill>
          <a:ln w="9525">
            <a:noFill/>
            <a:round/>
            <a:headEnd/>
            <a:tailEnd/>
          </a:ln>
          <a:effectLst>
            <a:outerShdw blurRad="190500" dist="228600" dir="2700000" algn="ctr">
              <a:srgbClr val="000000">
                <a:alpha val="30000"/>
              </a:srgbClr>
            </a:outerShdw>
          </a:effectLst>
        </p:spPr>
        <p:txBody>
          <a:bodyPr vert="horz" wrap="none" lIns="91434" tIns="45717" rIns="91434" bIns="45717" rtlCol="0" anchor="b">
            <a:noAutofit/>
            <a:sp3d/>
          </a:bodyPr>
          <a:lstStyle>
            <a:lvl1pPr marL="0" indent="0" algn="l" defTabSz="914400" rtl="0" eaLnBrk="1" latinLnBrk="0" hangingPunct="1">
              <a:lnSpc>
                <a:spcPts val="2000"/>
              </a:lnSpc>
              <a:spcBef>
                <a:spcPts val="0"/>
              </a:spcBef>
              <a:spcAft>
                <a:spcPts val="0"/>
              </a:spcAft>
              <a:buFont typeface="Arial" panose="020B0604020202020204" pitchFamily="34" charset="0"/>
              <a:buNone/>
              <a:defRPr sz="1800" b="1" kern="1200" cap="none" baseline="0">
                <a:solidFill>
                  <a:schemeClr val="accent2"/>
                </a:solidFill>
                <a:latin typeface="+mn-lt"/>
                <a:ea typeface="+mn-ea"/>
                <a:cs typeface="+mn-cs"/>
              </a:defRPr>
            </a:lvl1pPr>
            <a:lvl2pPr marL="0" indent="0" algn="l" defTabSz="914400" rtl="0" eaLnBrk="1" latinLnBrk="0" hangingPunct="1">
              <a:lnSpc>
                <a:spcPts val="2000"/>
              </a:lnSpc>
              <a:spcBef>
                <a:spcPts val="1200"/>
              </a:spcBef>
              <a:spcAft>
                <a:spcPts val="600"/>
              </a:spcAft>
              <a:buSzPct val="60000"/>
              <a:buFontTx/>
              <a:buNone/>
              <a:defRPr sz="1800" kern="1200">
                <a:solidFill>
                  <a:schemeClr val="tx2"/>
                </a:solidFill>
                <a:latin typeface="+mn-lt"/>
                <a:ea typeface="+mn-ea"/>
                <a:cs typeface="+mn-cs"/>
              </a:defRPr>
            </a:lvl2pPr>
            <a:lvl3pPr marL="228600" indent="-228600" algn="l" defTabSz="914400" rtl="0" eaLnBrk="1" latinLnBrk="0" hangingPunct="1">
              <a:lnSpc>
                <a:spcPts val="2000"/>
              </a:lnSpc>
              <a:spcBef>
                <a:spcPts val="0"/>
              </a:spcBef>
              <a:buClr>
                <a:schemeClr val="accent2"/>
              </a:buClr>
              <a:buFont typeface="Wingdings" panose="05000000000000000000" pitchFamily="2" charset="2"/>
              <a:buChar char="§"/>
              <a:defRPr sz="1800" kern="1200">
                <a:solidFill>
                  <a:schemeClr val="tx2"/>
                </a:solidFill>
                <a:latin typeface="+mn-lt"/>
                <a:ea typeface="+mn-ea"/>
                <a:cs typeface="+mn-cs"/>
              </a:defRPr>
            </a:lvl3pPr>
            <a:lvl4pPr marL="517525" indent="-288925" algn="l" defTabSz="914400" rtl="0" eaLnBrk="1" latinLnBrk="0" hangingPunct="1">
              <a:lnSpc>
                <a:spcPts val="2000"/>
              </a:lnSpc>
              <a:spcBef>
                <a:spcPts val="0"/>
              </a:spcBef>
              <a:buFont typeface="Arial" panose="020B0604020202020204" pitchFamily="34" charset="0"/>
              <a:buChar char="–"/>
              <a:defRPr sz="1800" kern="1200">
                <a:solidFill>
                  <a:schemeClr val="tx2"/>
                </a:solidFill>
                <a:latin typeface="+mn-lt"/>
                <a:ea typeface="+mn-ea"/>
                <a:cs typeface="+mn-cs"/>
              </a:defRPr>
            </a:lvl4pPr>
            <a:lvl5pPr marL="517525" indent="0" algn="l" defTabSz="914400" rtl="0" eaLnBrk="1" latinLnBrk="0" hangingPunct="1">
              <a:lnSpc>
                <a:spcPts val="2000"/>
              </a:lnSpc>
              <a:spcBef>
                <a:spcPts val="0"/>
              </a:spcBef>
              <a:buFontTx/>
              <a:buNone/>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defRPr/>
            </a:pPr>
            <a:endParaRPr lang="en-CA" dirty="0">
              <a:solidFill>
                <a:srgbClr val="9E9E9E">
                  <a:lumMod val="75000"/>
                </a:srgbClr>
              </a:solidFill>
            </a:endParaRPr>
          </a:p>
        </p:txBody>
      </p:sp>
      <p:sp>
        <p:nvSpPr>
          <p:cNvPr id="27" name="Oval 6"/>
          <p:cNvSpPr>
            <a:spLocks noChangeArrowheads="1"/>
          </p:cNvSpPr>
          <p:nvPr/>
        </p:nvSpPr>
        <p:spPr bwMode="auto">
          <a:xfrm>
            <a:off x="3524956" y="1511539"/>
            <a:ext cx="1383158" cy="1263593"/>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Тренеры</a:t>
            </a:r>
            <a:endParaRPr lang="en-CA" sz="1400" b="1" dirty="0">
              <a:solidFill>
                <a:prstClr val="black">
                  <a:lumMod val="65000"/>
                  <a:lumOff val="35000"/>
                </a:prstClr>
              </a:solidFill>
            </a:endParaRPr>
          </a:p>
        </p:txBody>
      </p:sp>
      <p:sp>
        <p:nvSpPr>
          <p:cNvPr id="28" name="Line 14"/>
          <p:cNvSpPr>
            <a:spLocks noChangeShapeType="1"/>
          </p:cNvSpPr>
          <p:nvPr/>
        </p:nvSpPr>
        <p:spPr bwMode="auto">
          <a:xfrm>
            <a:off x="4283968" y="2780928"/>
            <a:ext cx="67131" cy="370818"/>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29" name="Oval 9"/>
          <p:cNvSpPr>
            <a:spLocks noChangeArrowheads="1"/>
          </p:cNvSpPr>
          <p:nvPr/>
        </p:nvSpPr>
        <p:spPr bwMode="auto">
          <a:xfrm>
            <a:off x="5220072" y="1700808"/>
            <a:ext cx="1357956" cy="1331172"/>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Родители</a:t>
            </a:r>
            <a:endParaRPr lang="en-CA" sz="1400" b="1" dirty="0">
              <a:solidFill>
                <a:prstClr val="black">
                  <a:lumMod val="65000"/>
                  <a:lumOff val="35000"/>
                </a:prstClr>
              </a:solidFill>
            </a:endParaRPr>
          </a:p>
        </p:txBody>
      </p:sp>
      <p:sp>
        <p:nvSpPr>
          <p:cNvPr id="30" name="Line 15"/>
          <p:cNvSpPr>
            <a:spLocks noChangeShapeType="1"/>
          </p:cNvSpPr>
          <p:nvPr/>
        </p:nvSpPr>
        <p:spPr bwMode="auto">
          <a:xfrm flipH="1">
            <a:off x="4932040" y="2780928"/>
            <a:ext cx="504056" cy="576064"/>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1" name="Oval 7"/>
          <p:cNvSpPr>
            <a:spLocks noChangeArrowheads="1"/>
          </p:cNvSpPr>
          <p:nvPr/>
        </p:nvSpPr>
        <p:spPr bwMode="auto">
          <a:xfrm>
            <a:off x="6588224" y="2780928"/>
            <a:ext cx="1344481" cy="1380574"/>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Учителя</a:t>
            </a:r>
            <a:endParaRPr lang="en-CA" sz="1400" b="1" dirty="0">
              <a:solidFill>
                <a:prstClr val="black">
                  <a:lumMod val="65000"/>
                  <a:lumOff val="35000"/>
                </a:prstClr>
              </a:solidFill>
            </a:endParaRPr>
          </a:p>
        </p:txBody>
      </p:sp>
      <p:sp>
        <p:nvSpPr>
          <p:cNvPr id="32" name="Line 16"/>
          <p:cNvSpPr>
            <a:spLocks noChangeShapeType="1"/>
          </p:cNvSpPr>
          <p:nvPr/>
        </p:nvSpPr>
        <p:spPr bwMode="auto">
          <a:xfrm flipH="1">
            <a:off x="5148063" y="3573015"/>
            <a:ext cx="1440159" cy="144016"/>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3" name="Oval 8"/>
          <p:cNvSpPr>
            <a:spLocks noChangeArrowheads="1"/>
          </p:cNvSpPr>
          <p:nvPr/>
        </p:nvSpPr>
        <p:spPr bwMode="auto">
          <a:xfrm>
            <a:off x="5868144" y="4437112"/>
            <a:ext cx="1512168" cy="1502690"/>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200" b="1" dirty="0">
                <a:solidFill>
                  <a:prstClr val="black">
                    <a:lumMod val="65000"/>
                    <a:lumOff val="35000"/>
                  </a:prstClr>
                </a:solidFill>
              </a:rPr>
              <a:t>Зрители, </a:t>
            </a:r>
          </a:p>
          <a:p>
            <a:pPr algn="ctr">
              <a:defRPr/>
            </a:pPr>
            <a:r>
              <a:rPr lang="ru-RU" sz="1200" b="1" dirty="0">
                <a:solidFill>
                  <a:prstClr val="black">
                    <a:lumMod val="65000"/>
                    <a:lumOff val="35000"/>
                  </a:prstClr>
                </a:solidFill>
              </a:rPr>
              <a:t>Фанаты, </a:t>
            </a:r>
          </a:p>
          <a:p>
            <a:pPr algn="ctr">
              <a:defRPr/>
            </a:pPr>
            <a:r>
              <a:rPr lang="ru-RU" sz="1200" b="1" dirty="0">
                <a:solidFill>
                  <a:prstClr val="black">
                    <a:lumMod val="65000"/>
                    <a:lumOff val="35000"/>
                  </a:prstClr>
                </a:solidFill>
              </a:rPr>
              <a:t>Конкуренты</a:t>
            </a:r>
            <a:endParaRPr lang="en-CA" sz="1200" b="1" dirty="0">
              <a:solidFill>
                <a:prstClr val="black">
                  <a:lumMod val="65000"/>
                  <a:lumOff val="35000"/>
                </a:prstClr>
              </a:solidFill>
            </a:endParaRPr>
          </a:p>
        </p:txBody>
      </p:sp>
      <p:sp>
        <p:nvSpPr>
          <p:cNvPr id="34" name="Line 18"/>
          <p:cNvSpPr>
            <a:spLocks noChangeShapeType="1"/>
          </p:cNvSpPr>
          <p:nvPr/>
        </p:nvSpPr>
        <p:spPr bwMode="auto">
          <a:xfrm flipH="1" flipV="1">
            <a:off x="5076056" y="4149079"/>
            <a:ext cx="1008112" cy="504055"/>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5" name="Oval 13"/>
          <p:cNvSpPr>
            <a:spLocks noChangeArrowheads="1"/>
          </p:cNvSpPr>
          <p:nvPr/>
        </p:nvSpPr>
        <p:spPr bwMode="auto">
          <a:xfrm>
            <a:off x="3995936" y="5229200"/>
            <a:ext cx="1319734" cy="1247087"/>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Врачи</a:t>
            </a:r>
            <a:endParaRPr lang="en-CA" sz="1400" b="1" dirty="0">
              <a:solidFill>
                <a:prstClr val="black">
                  <a:lumMod val="65000"/>
                  <a:lumOff val="35000"/>
                </a:prstClr>
              </a:solidFill>
            </a:endParaRPr>
          </a:p>
        </p:txBody>
      </p:sp>
      <p:sp>
        <p:nvSpPr>
          <p:cNvPr id="36" name="Line 17"/>
          <p:cNvSpPr>
            <a:spLocks noChangeShapeType="1"/>
          </p:cNvSpPr>
          <p:nvPr/>
        </p:nvSpPr>
        <p:spPr bwMode="auto">
          <a:xfrm flipH="1" flipV="1">
            <a:off x="4572000" y="4581127"/>
            <a:ext cx="56834" cy="642219"/>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7" name="Oval 11"/>
          <p:cNvSpPr>
            <a:spLocks noChangeArrowheads="1"/>
          </p:cNvSpPr>
          <p:nvPr/>
        </p:nvSpPr>
        <p:spPr bwMode="auto">
          <a:xfrm>
            <a:off x="1763688" y="4509120"/>
            <a:ext cx="1428995" cy="1500372"/>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Спортивные </a:t>
            </a:r>
          </a:p>
          <a:p>
            <a:pPr algn="ctr">
              <a:defRPr/>
            </a:pPr>
            <a:r>
              <a:rPr lang="ru-RU" sz="1400" b="1" dirty="0">
                <a:solidFill>
                  <a:prstClr val="black">
                    <a:lumMod val="65000"/>
                    <a:lumOff val="35000"/>
                  </a:prstClr>
                </a:solidFill>
              </a:rPr>
              <a:t>администраторы</a:t>
            </a:r>
            <a:endParaRPr lang="en-CA" sz="1400" b="1" dirty="0">
              <a:solidFill>
                <a:prstClr val="black">
                  <a:lumMod val="65000"/>
                  <a:lumOff val="35000"/>
                </a:prstClr>
              </a:solidFill>
            </a:endParaRPr>
          </a:p>
        </p:txBody>
      </p:sp>
      <p:sp>
        <p:nvSpPr>
          <p:cNvPr id="38" name="Line 18"/>
          <p:cNvSpPr>
            <a:spLocks noChangeShapeType="1"/>
          </p:cNvSpPr>
          <p:nvPr/>
        </p:nvSpPr>
        <p:spPr bwMode="auto">
          <a:xfrm flipV="1">
            <a:off x="2915816" y="4221088"/>
            <a:ext cx="864096" cy="450284"/>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39" name="Oval 12"/>
          <p:cNvSpPr>
            <a:spLocks noChangeArrowheads="1"/>
          </p:cNvSpPr>
          <p:nvPr/>
        </p:nvSpPr>
        <p:spPr bwMode="auto">
          <a:xfrm>
            <a:off x="899592" y="2996952"/>
            <a:ext cx="1527685" cy="1500371"/>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Юристы, </a:t>
            </a:r>
          </a:p>
          <a:p>
            <a:pPr algn="ctr">
              <a:defRPr/>
            </a:pPr>
            <a:r>
              <a:rPr lang="ru-RU" sz="1400" b="1" dirty="0">
                <a:solidFill>
                  <a:prstClr val="black">
                    <a:lumMod val="65000"/>
                    <a:lumOff val="35000"/>
                  </a:prstClr>
                </a:solidFill>
              </a:rPr>
              <a:t>Агенты</a:t>
            </a:r>
            <a:endParaRPr lang="en-CA" sz="1400" b="1" dirty="0">
              <a:solidFill>
                <a:prstClr val="black">
                  <a:lumMod val="65000"/>
                  <a:lumOff val="35000"/>
                </a:prstClr>
              </a:solidFill>
            </a:endParaRPr>
          </a:p>
        </p:txBody>
      </p:sp>
      <p:sp>
        <p:nvSpPr>
          <p:cNvPr id="40" name="Line 19"/>
          <p:cNvSpPr>
            <a:spLocks noChangeShapeType="1"/>
          </p:cNvSpPr>
          <p:nvPr/>
        </p:nvSpPr>
        <p:spPr bwMode="auto">
          <a:xfrm flipV="1">
            <a:off x="2411760" y="3861048"/>
            <a:ext cx="1296143" cy="1"/>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41" name="Oval 10"/>
          <p:cNvSpPr>
            <a:spLocks noChangeArrowheads="1"/>
          </p:cNvSpPr>
          <p:nvPr/>
        </p:nvSpPr>
        <p:spPr bwMode="auto">
          <a:xfrm>
            <a:off x="1979711" y="1844824"/>
            <a:ext cx="1399877" cy="1358474"/>
          </a:xfrm>
          <a:prstGeom prst="ellipse">
            <a:avLst/>
          </a:prstGeom>
          <a:solidFill>
            <a:srgbClr val="D7FD2A"/>
          </a:solidFill>
          <a:ln w="9525">
            <a:noFill/>
            <a:round/>
            <a:headEnd/>
            <a:tailEnd/>
          </a:ln>
          <a:effectLst/>
        </p:spPr>
        <p:txBody>
          <a:bodyPr wrap="none" lIns="91434" tIns="45717" rIns="91434" bIns="45717" anchor="ctr">
            <a:sp3d/>
          </a:bodyPr>
          <a:lstStyle/>
          <a:p>
            <a:pPr algn="ctr">
              <a:defRPr/>
            </a:pPr>
            <a:r>
              <a:rPr lang="ru-RU" sz="1400" b="1" dirty="0">
                <a:solidFill>
                  <a:prstClr val="black">
                    <a:lumMod val="65000"/>
                    <a:lumOff val="35000"/>
                  </a:prstClr>
                </a:solidFill>
              </a:rPr>
              <a:t>Спонсоры</a:t>
            </a:r>
            <a:endParaRPr lang="en-CA" sz="1400" b="1" dirty="0">
              <a:solidFill>
                <a:prstClr val="black">
                  <a:lumMod val="65000"/>
                  <a:lumOff val="35000"/>
                </a:prstClr>
              </a:solidFill>
            </a:endParaRPr>
          </a:p>
        </p:txBody>
      </p:sp>
      <p:sp>
        <p:nvSpPr>
          <p:cNvPr id="42" name="Line 20"/>
          <p:cNvSpPr>
            <a:spLocks noChangeShapeType="1"/>
          </p:cNvSpPr>
          <p:nvPr/>
        </p:nvSpPr>
        <p:spPr bwMode="auto">
          <a:xfrm>
            <a:off x="3131840" y="2996952"/>
            <a:ext cx="720080" cy="504056"/>
          </a:xfrm>
          <a:prstGeom prst="line">
            <a:avLst/>
          </a:prstGeom>
          <a:noFill/>
          <a:ln w="57150">
            <a:solidFill>
              <a:schemeClr val="bg1">
                <a:lumMod val="75000"/>
              </a:schemeClr>
            </a:solidFill>
            <a:round/>
            <a:headEnd/>
            <a:tailEnd type="triangle" w="med" len="med"/>
          </a:ln>
          <a:effectLst/>
        </p:spPr>
        <p:txBody>
          <a:bodyPr lIns="91434" tIns="45717" rIns="91434" bIns="45717"/>
          <a:lstStyle/>
          <a:p>
            <a:pPr>
              <a:defRPr/>
            </a:pPr>
            <a:endParaRPr lang="en-US">
              <a:solidFill>
                <a:prstClr val="black"/>
              </a:solidFill>
            </a:endParaRPr>
          </a:p>
        </p:txBody>
      </p:sp>
      <p:sp>
        <p:nvSpPr>
          <p:cNvPr id="43" name="TextBox 42"/>
          <p:cNvSpPr txBox="1"/>
          <p:nvPr/>
        </p:nvSpPr>
        <p:spPr>
          <a:xfrm>
            <a:off x="2843808" y="4797152"/>
            <a:ext cx="3705166" cy="369332"/>
          </a:xfrm>
          <a:prstGeom prst="rect">
            <a:avLst/>
          </a:prstGeom>
          <a:noFill/>
        </p:spPr>
        <p:txBody>
          <a:bodyPr wrap="square" rtlCol="0">
            <a:spAutoFit/>
          </a:bodyPr>
          <a:lstStyle/>
          <a:p>
            <a:endParaRPr lang="en-US" b="1" dirty="0">
              <a:solidFill>
                <a:schemeClr val="tx2"/>
              </a:solidFill>
            </a:endParaRPr>
          </a:p>
        </p:txBody>
      </p:sp>
      <p:sp>
        <p:nvSpPr>
          <p:cNvPr id="44" name="Овал 43"/>
          <p:cNvSpPr/>
          <p:nvPr/>
        </p:nvSpPr>
        <p:spPr>
          <a:xfrm>
            <a:off x="3707904" y="3140968"/>
            <a:ext cx="1453167" cy="150007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400" b="1" dirty="0">
                <a:solidFill>
                  <a:prstClr val="black">
                    <a:lumMod val="65000"/>
                    <a:lumOff val="35000"/>
                  </a:prstClr>
                </a:solidFill>
              </a:rPr>
              <a:t>Спортсмен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24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1000"/>
                                        <p:tgtEl>
                                          <p:spTgt spid="26"/>
                                        </p:tgtEl>
                                      </p:cBhvr>
                                    </p:animEffect>
                                  </p:childTnLst>
                                </p:cTn>
                              </p:par>
                            </p:childTnLst>
                          </p:cTn>
                        </p:par>
                        <p:par>
                          <p:cTn id="8" fill="hold">
                            <p:stCondLst>
                              <p:cond delay="1000"/>
                            </p:stCondLst>
                            <p:childTnLst>
                              <p:par>
                                <p:cTn id="9" presetID="2" presetClass="entr" presetSubtype="3"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6" presetClass="emph" presetSubtype="0" fill="hold" grpId="1" nodeType="afterEffect">
                                  <p:stCondLst>
                                    <p:cond delay="0"/>
                                  </p:stCondLst>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3000"/>
                            </p:stCondLst>
                            <p:childTnLst>
                              <p:par>
                                <p:cTn id="23" presetID="2" presetClass="entr" presetSubtype="2" fill="hold" grpId="0" nodeType="afterEffect">
                                  <p:stCondLst>
                                    <p:cond delay="0"/>
                                  </p:stCondLst>
                                  <p:childTnLst>
                                    <p:set>
                                      <p:cBhvr>
                                        <p:cTn id="24" dur="1" fill="hold">
                                          <p:stCondLst>
                                            <p:cond delay="0"/>
                                          </p:stCondLst>
                                        </p:cTn>
                                        <p:tgtEl>
                                          <p:spTgt spid="29">
                                            <p:bg/>
                                          </p:spTgt>
                                        </p:tgtEl>
                                        <p:attrNameLst>
                                          <p:attrName>style.visibility</p:attrName>
                                        </p:attrNameLst>
                                      </p:cBhvr>
                                      <p:to>
                                        <p:strVal val="visible"/>
                                      </p:to>
                                    </p:set>
                                    <p:anim calcmode="lin" valueType="num">
                                      <p:cBhvr additive="base">
                                        <p:cTn id="25" dur="1000" fill="hold"/>
                                        <p:tgtEl>
                                          <p:spTgt spid="29">
                                            <p:bg/>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9">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 calcmode="lin" valueType="num">
                                      <p:cBhvr additive="base">
                                        <p:cTn id="29" dur="10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29">
                                            <p:txEl>
                                              <p:pRg st="0" end="0"/>
                                            </p:txEl>
                                          </p:spTgt>
                                        </p:tgtEl>
                                        <p:attrNameLst>
                                          <p:attrName>ppt_y</p:attrName>
                                        </p:attrNameLst>
                                      </p:cBhvr>
                                      <p:tavLst>
                                        <p:tav tm="0">
                                          <p:val>
                                            <p:strVal val="#ppt_y"/>
                                          </p:val>
                                        </p:tav>
                                        <p:tav tm="100000">
                                          <p:val>
                                            <p:strVal val="#ppt_y"/>
                                          </p:val>
                                        </p:tav>
                                      </p:tavLst>
                                    </p:anim>
                                  </p:childTnLst>
                                </p:cTn>
                              </p:par>
                              <p:par>
                                <p:cTn id="31" presetID="23" presetClass="entr" presetSubtype="16"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childTnLst>
                                </p:cTn>
                              </p:par>
                              <p:par>
                                <p:cTn id="35" presetID="26" presetClass="emph" presetSubtype="0" fill="hold" nodeType="withEffect">
                                  <p:stCondLst>
                                    <p:cond delay="0"/>
                                  </p:stCondLst>
                                  <p:childTnLst>
                                    <p:animEffect transition="out" filter="fade">
                                      <p:cBhvr>
                                        <p:cTn id="36" dur="500" tmFilter="0, 0; .2, .5; .8, .5; 1, 0"/>
                                        <p:tgtEl>
                                          <p:spTgt spid="30"/>
                                        </p:tgtEl>
                                      </p:cBhvr>
                                    </p:animEffect>
                                    <p:animScale>
                                      <p:cBhvr>
                                        <p:cTn id="37" dur="250" autoRev="1" fill="hold"/>
                                        <p:tgtEl>
                                          <p:spTgt spid="30"/>
                                        </p:tgtEl>
                                      </p:cBhvr>
                                      <p:by x="105000" y="105000"/>
                                    </p:animScale>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1+#ppt_w/2"/>
                                          </p:val>
                                        </p:tav>
                                        <p:tav tm="100000">
                                          <p:val>
                                            <p:strVal val="#ppt_x"/>
                                          </p:val>
                                        </p:tav>
                                      </p:tavLst>
                                    </p:anim>
                                    <p:anim calcmode="lin" valueType="num">
                                      <p:cBhvr additive="base">
                                        <p:cTn id="42" dur="1000" fill="hold"/>
                                        <p:tgtEl>
                                          <p:spTgt spid="31"/>
                                        </p:tgtEl>
                                        <p:attrNameLst>
                                          <p:attrName>ppt_y</p:attrName>
                                        </p:attrNameLst>
                                      </p:cBhvr>
                                      <p:tavLst>
                                        <p:tav tm="0">
                                          <p:val>
                                            <p:strVal val="0-#ppt_h/2"/>
                                          </p:val>
                                        </p:tav>
                                        <p:tav tm="100000">
                                          <p:val>
                                            <p:strVal val="#ppt_y"/>
                                          </p:val>
                                        </p:tav>
                                      </p:tavLst>
                                    </p:anim>
                                  </p:childTnLst>
                                </p:cTn>
                              </p:par>
                              <p:par>
                                <p:cTn id="43" presetID="23"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childTnLst>
                                </p:cTn>
                              </p:par>
                              <p:par>
                                <p:cTn id="47" presetID="26" presetClass="emph" presetSubtype="0" fill="hold" nodeType="withEffect">
                                  <p:stCondLst>
                                    <p:cond delay="0"/>
                                  </p:stCondLst>
                                  <p:childTnLst>
                                    <p:animEffect transition="out" filter="fade">
                                      <p:cBhvr>
                                        <p:cTn id="48" dur="500" tmFilter="0, 0; .2, .5; .8, .5; 1, 0"/>
                                        <p:tgtEl>
                                          <p:spTgt spid="32"/>
                                        </p:tgtEl>
                                      </p:cBhvr>
                                    </p:animEffect>
                                    <p:animScale>
                                      <p:cBhvr>
                                        <p:cTn id="49" dur="250" autoRev="1" fill="hold"/>
                                        <p:tgtEl>
                                          <p:spTgt spid="32"/>
                                        </p:tgtEl>
                                      </p:cBhvr>
                                      <p:by x="105000" y="105000"/>
                                    </p:animScale>
                                  </p:childTnLst>
                                </p:cTn>
                              </p:par>
                            </p:childTnLst>
                          </p:cTn>
                        </p:par>
                        <p:par>
                          <p:cTn id="50" fill="hold">
                            <p:stCondLst>
                              <p:cond delay="5000"/>
                            </p:stCondLst>
                            <p:childTnLst>
                              <p:par>
                                <p:cTn id="51" presetID="2" presetClass="entr" presetSubtype="6"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1+#ppt_w/2"/>
                                          </p:val>
                                        </p:tav>
                                        <p:tav tm="100000">
                                          <p:val>
                                            <p:strVal val="#ppt_x"/>
                                          </p:val>
                                        </p:tav>
                                      </p:tavLst>
                                    </p:anim>
                                    <p:anim calcmode="lin" valueType="num">
                                      <p:cBhvr additive="base">
                                        <p:cTn id="54" dur="1000" fill="hold"/>
                                        <p:tgtEl>
                                          <p:spTgt spid="33"/>
                                        </p:tgtEl>
                                        <p:attrNameLst>
                                          <p:attrName>ppt_y</p:attrName>
                                        </p:attrNameLst>
                                      </p:cBhvr>
                                      <p:tavLst>
                                        <p:tav tm="0">
                                          <p:val>
                                            <p:strVal val="1+#ppt_h/2"/>
                                          </p:val>
                                        </p:tav>
                                        <p:tav tm="100000">
                                          <p:val>
                                            <p:strVal val="#ppt_y"/>
                                          </p:val>
                                        </p:tav>
                                      </p:tavLst>
                                    </p:anim>
                                  </p:childTnLst>
                                </p:cTn>
                              </p:par>
                              <p:par>
                                <p:cTn id="55" presetID="23" presetClass="entr" presetSubtype="16"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ppt_w</p:attrName>
                                        </p:attrNameLst>
                                      </p:cBhvr>
                                      <p:tavLst>
                                        <p:tav tm="0">
                                          <p:val>
                                            <p:fltVal val="0"/>
                                          </p:val>
                                        </p:tav>
                                        <p:tav tm="100000">
                                          <p:val>
                                            <p:strVal val="#ppt_w"/>
                                          </p:val>
                                        </p:tav>
                                      </p:tavLst>
                                    </p:anim>
                                    <p:anim calcmode="lin" valueType="num">
                                      <p:cBhvr>
                                        <p:cTn id="58" dur="1000" fill="hold"/>
                                        <p:tgtEl>
                                          <p:spTgt spid="34"/>
                                        </p:tgtEl>
                                        <p:attrNameLst>
                                          <p:attrName>ppt_h</p:attrName>
                                        </p:attrNameLst>
                                      </p:cBhvr>
                                      <p:tavLst>
                                        <p:tav tm="0">
                                          <p:val>
                                            <p:fltVal val="0"/>
                                          </p:val>
                                        </p:tav>
                                        <p:tav tm="100000">
                                          <p:val>
                                            <p:strVal val="#ppt_h"/>
                                          </p:val>
                                        </p:tav>
                                      </p:tavLst>
                                    </p:anim>
                                  </p:childTnLst>
                                </p:cTn>
                              </p:par>
                              <p:par>
                                <p:cTn id="59" presetID="26" presetClass="emph" presetSubtype="0" fill="hold" nodeType="withEffect">
                                  <p:stCondLst>
                                    <p:cond delay="0"/>
                                  </p:stCondLst>
                                  <p:childTnLst>
                                    <p:animEffect transition="out" filter="fade">
                                      <p:cBhvr>
                                        <p:cTn id="60" dur="500" tmFilter="0, 0; .2, .5; .8, .5; 1, 0"/>
                                        <p:tgtEl>
                                          <p:spTgt spid="34"/>
                                        </p:tgtEl>
                                      </p:cBhvr>
                                    </p:animEffect>
                                    <p:animScale>
                                      <p:cBhvr>
                                        <p:cTn id="61" dur="250" autoRev="1" fill="hold"/>
                                        <p:tgtEl>
                                          <p:spTgt spid="34"/>
                                        </p:tgtEl>
                                      </p:cBhvr>
                                      <p:by x="105000" y="105000"/>
                                    </p:animScale>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1000" fill="hold"/>
                                        <p:tgtEl>
                                          <p:spTgt spid="35"/>
                                        </p:tgtEl>
                                        <p:attrNameLst>
                                          <p:attrName>ppt_x</p:attrName>
                                        </p:attrNameLst>
                                      </p:cBhvr>
                                      <p:tavLst>
                                        <p:tav tm="0">
                                          <p:val>
                                            <p:strVal val="#ppt_x"/>
                                          </p:val>
                                        </p:tav>
                                        <p:tav tm="100000">
                                          <p:val>
                                            <p:strVal val="#ppt_x"/>
                                          </p:val>
                                        </p:tav>
                                      </p:tavLst>
                                    </p:anim>
                                    <p:anim calcmode="lin" valueType="num">
                                      <p:cBhvr additive="base">
                                        <p:cTn id="66" dur="1000" fill="hold"/>
                                        <p:tgtEl>
                                          <p:spTgt spid="35"/>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childTnLst>
                                </p:cTn>
                              </p:par>
                              <p:par>
                                <p:cTn id="71" presetID="26" presetClass="emph" presetSubtype="0" fill="hold" nodeType="withEffect">
                                  <p:stCondLst>
                                    <p:cond delay="0"/>
                                  </p:stCondLst>
                                  <p:childTnLst>
                                    <p:animEffect transition="out" filter="fade">
                                      <p:cBhvr>
                                        <p:cTn id="72" dur="500" tmFilter="0, 0; .2, .5; .8, .5; 1, 0"/>
                                        <p:tgtEl>
                                          <p:spTgt spid="36"/>
                                        </p:tgtEl>
                                      </p:cBhvr>
                                    </p:animEffect>
                                    <p:animScale>
                                      <p:cBhvr>
                                        <p:cTn id="73" dur="250" autoRev="1" fill="hold"/>
                                        <p:tgtEl>
                                          <p:spTgt spid="36"/>
                                        </p:tgtEl>
                                      </p:cBhvr>
                                      <p:by x="105000" y="105000"/>
                                    </p:animScale>
                                  </p:childTnLst>
                                </p:cTn>
                              </p:par>
                            </p:childTnLst>
                          </p:cTn>
                        </p:par>
                        <p:par>
                          <p:cTn id="74" fill="hold">
                            <p:stCondLst>
                              <p:cond delay="7000"/>
                            </p:stCondLst>
                            <p:childTnLst>
                              <p:par>
                                <p:cTn id="75" presetID="2" presetClass="entr" presetSubtype="12"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1000" fill="hold"/>
                                        <p:tgtEl>
                                          <p:spTgt spid="37"/>
                                        </p:tgtEl>
                                        <p:attrNameLst>
                                          <p:attrName>ppt_x</p:attrName>
                                        </p:attrNameLst>
                                      </p:cBhvr>
                                      <p:tavLst>
                                        <p:tav tm="0">
                                          <p:val>
                                            <p:strVal val="0-#ppt_w/2"/>
                                          </p:val>
                                        </p:tav>
                                        <p:tav tm="100000">
                                          <p:val>
                                            <p:strVal val="#ppt_x"/>
                                          </p:val>
                                        </p:tav>
                                      </p:tavLst>
                                    </p:anim>
                                    <p:anim calcmode="lin" valueType="num">
                                      <p:cBhvr additive="base">
                                        <p:cTn id="78" dur="1000" fill="hold"/>
                                        <p:tgtEl>
                                          <p:spTgt spid="37"/>
                                        </p:tgtEl>
                                        <p:attrNameLst>
                                          <p:attrName>ppt_y</p:attrName>
                                        </p:attrNameLst>
                                      </p:cBhvr>
                                      <p:tavLst>
                                        <p:tav tm="0">
                                          <p:val>
                                            <p:strVal val="1+#ppt_h/2"/>
                                          </p:val>
                                        </p:tav>
                                        <p:tav tm="100000">
                                          <p:val>
                                            <p:strVal val="#ppt_y"/>
                                          </p:val>
                                        </p:tav>
                                      </p:tavLst>
                                    </p:anim>
                                  </p:childTnLst>
                                </p:cTn>
                              </p:par>
                              <p:par>
                                <p:cTn id="79" presetID="2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1000" fill="hold"/>
                                        <p:tgtEl>
                                          <p:spTgt spid="38"/>
                                        </p:tgtEl>
                                        <p:attrNameLst>
                                          <p:attrName>ppt_w</p:attrName>
                                        </p:attrNameLst>
                                      </p:cBhvr>
                                      <p:tavLst>
                                        <p:tav tm="0">
                                          <p:val>
                                            <p:fltVal val="0"/>
                                          </p:val>
                                        </p:tav>
                                        <p:tav tm="100000">
                                          <p:val>
                                            <p:strVal val="#ppt_w"/>
                                          </p:val>
                                        </p:tav>
                                      </p:tavLst>
                                    </p:anim>
                                    <p:anim calcmode="lin" valueType="num">
                                      <p:cBhvr>
                                        <p:cTn id="82" dur="1000" fill="hold"/>
                                        <p:tgtEl>
                                          <p:spTgt spid="38"/>
                                        </p:tgtEl>
                                        <p:attrNameLst>
                                          <p:attrName>ppt_h</p:attrName>
                                        </p:attrNameLst>
                                      </p:cBhvr>
                                      <p:tavLst>
                                        <p:tav tm="0">
                                          <p:val>
                                            <p:fltVal val="0"/>
                                          </p:val>
                                        </p:tav>
                                        <p:tav tm="100000">
                                          <p:val>
                                            <p:strVal val="#ppt_h"/>
                                          </p:val>
                                        </p:tav>
                                      </p:tavLst>
                                    </p:anim>
                                  </p:childTnLst>
                                </p:cTn>
                              </p:par>
                              <p:par>
                                <p:cTn id="83" presetID="26" presetClass="emph" presetSubtype="0" fill="hold" nodeType="withEffect">
                                  <p:stCondLst>
                                    <p:cond delay="0"/>
                                  </p:stCondLst>
                                  <p:childTnLst>
                                    <p:animEffect transition="out" filter="fade">
                                      <p:cBhvr>
                                        <p:cTn id="84" dur="500" tmFilter="0, 0; .2, .5; .8, .5; 1, 0"/>
                                        <p:tgtEl>
                                          <p:spTgt spid="38"/>
                                        </p:tgtEl>
                                      </p:cBhvr>
                                    </p:animEffect>
                                    <p:animScale>
                                      <p:cBhvr>
                                        <p:cTn id="85" dur="250" autoRev="1" fill="hold"/>
                                        <p:tgtEl>
                                          <p:spTgt spid="38"/>
                                        </p:tgtEl>
                                      </p:cBhvr>
                                      <p:by x="105000" y="105000"/>
                                    </p:animScale>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1000" fill="hold"/>
                                        <p:tgtEl>
                                          <p:spTgt spid="39"/>
                                        </p:tgtEl>
                                        <p:attrNameLst>
                                          <p:attrName>ppt_x</p:attrName>
                                        </p:attrNameLst>
                                      </p:cBhvr>
                                      <p:tavLst>
                                        <p:tav tm="0">
                                          <p:val>
                                            <p:strVal val="0-#ppt_w/2"/>
                                          </p:val>
                                        </p:tav>
                                        <p:tav tm="100000">
                                          <p:val>
                                            <p:strVal val="#ppt_x"/>
                                          </p:val>
                                        </p:tav>
                                      </p:tavLst>
                                    </p:anim>
                                    <p:anim calcmode="lin" valueType="num">
                                      <p:cBhvr additive="base">
                                        <p:cTn id="90" dur="1000" fill="hold"/>
                                        <p:tgtEl>
                                          <p:spTgt spid="39"/>
                                        </p:tgtEl>
                                        <p:attrNameLst>
                                          <p:attrName>ppt_y</p:attrName>
                                        </p:attrNameLst>
                                      </p:cBhvr>
                                      <p:tavLst>
                                        <p:tav tm="0">
                                          <p:val>
                                            <p:strVal val="#ppt_y"/>
                                          </p:val>
                                        </p:tav>
                                        <p:tav tm="100000">
                                          <p:val>
                                            <p:strVal val="#ppt_y"/>
                                          </p:val>
                                        </p:tav>
                                      </p:tavLst>
                                    </p:anim>
                                  </p:childTnLst>
                                </p:cTn>
                              </p:par>
                              <p:par>
                                <p:cTn id="91" presetID="23" presetClass="entr" presetSubtype="16"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1000" fill="hold"/>
                                        <p:tgtEl>
                                          <p:spTgt spid="40"/>
                                        </p:tgtEl>
                                        <p:attrNameLst>
                                          <p:attrName>ppt_w</p:attrName>
                                        </p:attrNameLst>
                                      </p:cBhvr>
                                      <p:tavLst>
                                        <p:tav tm="0">
                                          <p:val>
                                            <p:fltVal val="0"/>
                                          </p:val>
                                        </p:tav>
                                        <p:tav tm="100000">
                                          <p:val>
                                            <p:strVal val="#ppt_w"/>
                                          </p:val>
                                        </p:tav>
                                      </p:tavLst>
                                    </p:anim>
                                    <p:anim calcmode="lin" valueType="num">
                                      <p:cBhvr>
                                        <p:cTn id="94" dur="1000" fill="hold"/>
                                        <p:tgtEl>
                                          <p:spTgt spid="40"/>
                                        </p:tgtEl>
                                        <p:attrNameLst>
                                          <p:attrName>ppt_h</p:attrName>
                                        </p:attrNameLst>
                                      </p:cBhvr>
                                      <p:tavLst>
                                        <p:tav tm="0">
                                          <p:val>
                                            <p:fltVal val="0"/>
                                          </p:val>
                                        </p:tav>
                                        <p:tav tm="100000">
                                          <p:val>
                                            <p:strVal val="#ppt_h"/>
                                          </p:val>
                                        </p:tav>
                                      </p:tavLst>
                                    </p:anim>
                                  </p:childTnLst>
                                </p:cTn>
                              </p:par>
                              <p:par>
                                <p:cTn id="95" presetID="26" presetClass="emph" presetSubtype="0" fill="hold" nodeType="withEffect">
                                  <p:stCondLst>
                                    <p:cond delay="0"/>
                                  </p:stCondLst>
                                  <p:childTnLst>
                                    <p:animEffect transition="out" filter="fade">
                                      <p:cBhvr>
                                        <p:cTn id="96" dur="500" tmFilter="0, 0; .2, .5; .8, .5; 1, 0"/>
                                        <p:tgtEl>
                                          <p:spTgt spid="40"/>
                                        </p:tgtEl>
                                      </p:cBhvr>
                                    </p:animEffect>
                                    <p:animScale>
                                      <p:cBhvr>
                                        <p:cTn id="97" dur="250" autoRev="1" fill="hold"/>
                                        <p:tgtEl>
                                          <p:spTgt spid="40"/>
                                        </p:tgtEl>
                                      </p:cBhvr>
                                      <p:by x="105000" y="105000"/>
                                    </p:animScale>
                                  </p:childTnLst>
                                </p:cTn>
                              </p:par>
                            </p:childTnLst>
                          </p:cTn>
                        </p:par>
                        <p:par>
                          <p:cTn id="98" fill="hold">
                            <p:stCondLst>
                              <p:cond delay="9000"/>
                            </p:stCondLst>
                            <p:childTnLst>
                              <p:par>
                                <p:cTn id="99" presetID="2" presetClass="entr" presetSubtype="9"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0" fill="hold"/>
                                        <p:tgtEl>
                                          <p:spTgt spid="41"/>
                                        </p:tgtEl>
                                        <p:attrNameLst>
                                          <p:attrName>ppt_x</p:attrName>
                                        </p:attrNameLst>
                                      </p:cBhvr>
                                      <p:tavLst>
                                        <p:tav tm="0">
                                          <p:val>
                                            <p:strVal val="0-#ppt_w/2"/>
                                          </p:val>
                                        </p:tav>
                                        <p:tav tm="100000">
                                          <p:val>
                                            <p:strVal val="#ppt_x"/>
                                          </p:val>
                                        </p:tav>
                                      </p:tavLst>
                                    </p:anim>
                                    <p:anim calcmode="lin" valueType="num">
                                      <p:cBhvr additive="base">
                                        <p:cTn id="102" dur="1000" fill="hold"/>
                                        <p:tgtEl>
                                          <p:spTgt spid="41"/>
                                        </p:tgtEl>
                                        <p:attrNameLst>
                                          <p:attrName>ppt_y</p:attrName>
                                        </p:attrNameLst>
                                      </p:cBhvr>
                                      <p:tavLst>
                                        <p:tav tm="0">
                                          <p:val>
                                            <p:strVal val="0-#ppt_h/2"/>
                                          </p:val>
                                        </p:tav>
                                        <p:tav tm="100000">
                                          <p:val>
                                            <p:strVal val="#ppt_y"/>
                                          </p:val>
                                        </p:tav>
                                      </p:tavLst>
                                    </p:anim>
                                  </p:childTnLst>
                                </p:cTn>
                              </p:par>
                              <p:par>
                                <p:cTn id="103" presetID="23" presetClass="entr" presetSubtype="16"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1000" fill="hold"/>
                                        <p:tgtEl>
                                          <p:spTgt spid="42"/>
                                        </p:tgtEl>
                                        <p:attrNameLst>
                                          <p:attrName>ppt_w</p:attrName>
                                        </p:attrNameLst>
                                      </p:cBhvr>
                                      <p:tavLst>
                                        <p:tav tm="0">
                                          <p:val>
                                            <p:fltVal val="0"/>
                                          </p:val>
                                        </p:tav>
                                        <p:tav tm="100000">
                                          <p:val>
                                            <p:strVal val="#ppt_w"/>
                                          </p:val>
                                        </p:tav>
                                      </p:tavLst>
                                    </p:anim>
                                    <p:anim calcmode="lin" valueType="num">
                                      <p:cBhvr>
                                        <p:cTn id="106" dur="1000" fill="hold"/>
                                        <p:tgtEl>
                                          <p:spTgt spid="42"/>
                                        </p:tgtEl>
                                        <p:attrNameLst>
                                          <p:attrName>ppt_h</p:attrName>
                                        </p:attrNameLst>
                                      </p:cBhvr>
                                      <p:tavLst>
                                        <p:tav tm="0">
                                          <p:val>
                                            <p:fltVal val="0"/>
                                          </p:val>
                                        </p:tav>
                                        <p:tav tm="100000">
                                          <p:val>
                                            <p:strVal val="#ppt_h"/>
                                          </p:val>
                                        </p:tav>
                                      </p:tavLst>
                                    </p:anim>
                                  </p:childTnLst>
                                </p:cTn>
                              </p:par>
                              <p:par>
                                <p:cTn id="107" presetID="26" presetClass="emph" presetSubtype="0" fill="hold" nodeType="withEffect">
                                  <p:stCondLst>
                                    <p:cond delay="0"/>
                                  </p:stCondLst>
                                  <p:childTnLst>
                                    <p:animEffect transition="out" filter="fade">
                                      <p:cBhvr>
                                        <p:cTn id="108" dur="500" tmFilter="0, 0; .2, .5; .8, .5; 1, 0"/>
                                        <p:tgtEl>
                                          <p:spTgt spid="42"/>
                                        </p:tgtEl>
                                      </p:cBhvr>
                                    </p:animEffect>
                                    <p:animScale>
                                      <p:cBhvr>
                                        <p:cTn id="109" dur="250" autoRev="1" fill="hold"/>
                                        <p:tgtEl>
                                          <p:spTgt spid="42"/>
                                        </p:tgtEl>
                                      </p:cBhvr>
                                      <p:by x="105000" y="105000"/>
                                    </p:animScale>
                                  </p:childTnLst>
                                </p:cTn>
                              </p:par>
                              <p:par>
                                <p:cTn id="110" presetID="1"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8" grpId="1" animBg="1"/>
      <p:bldP spid="29" grpId="0" build="allAtOnce" animBg="1"/>
      <p:bldP spid="31" grpId="0" animBg="1"/>
      <p:bldP spid="33" grpId="0" animBg="1"/>
      <p:bldP spid="35" grpId="0" animBg="1"/>
      <p:bldP spid="37" grpId="0" animBg="1"/>
      <p:bldP spid="39" grpId="0" animBg="1"/>
      <p:bldP spid="41"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454891B-250A-47ED-9E7B-EC75D4B09652}"/>
              </a:ext>
            </a:extLst>
          </p:cNvPr>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a:extLst>
              <a:ext uri="{FF2B5EF4-FFF2-40B4-BE49-F238E27FC236}">
                <a16:creationId xmlns:a16="http://schemas.microsoft.com/office/drawing/2014/main" id="{945554D5-AD1A-4CAA-A99B-C12E7ABF4646}"/>
              </a:ext>
            </a:extLst>
          </p:cNvPr>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Контекстная модель</a:t>
            </a:r>
          </a:p>
        </p:txBody>
      </p:sp>
      <p:sp>
        <p:nvSpPr>
          <p:cNvPr id="43" name="TextBox 42">
            <a:extLst>
              <a:ext uri="{FF2B5EF4-FFF2-40B4-BE49-F238E27FC236}">
                <a16:creationId xmlns:a16="http://schemas.microsoft.com/office/drawing/2014/main" id="{0592DA9D-10D1-4C5E-96AF-1C2B083AC822}"/>
              </a:ext>
            </a:extLst>
          </p:cNvPr>
          <p:cNvSpPr txBox="1"/>
          <p:nvPr/>
        </p:nvSpPr>
        <p:spPr>
          <a:xfrm>
            <a:off x="6851193" y="6381328"/>
            <a:ext cx="2292807" cy="369332"/>
          </a:xfrm>
          <a:prstGeom prst="rect">
            <a:avLst/>
          </a:prstGeom>
          <a:noFill/>
        </p:spPr>
        <p:txBody>
          <a:bodyPr wrap="none" rtlCol="0">
            <a:spAutoFit/>
          </a:bodyPr>
          <a:lstStyle/>
          <a:p>
            <a:r>
              <a:rPr lang="en-US" dirty="0"/>
              <a:t>Stewart &amp; Smith, 2008</a:t>
            </a:r>
          </a:p>
        </p:txBody>
      </p:sp>
      <p:sp>
        <p:nvSpPr>
          <p:cNvPr id="2" name="Oval 1">
            <a:extLst>
              <a:ext uri="{FF2B5EF4-FFF2-40B4-BE49-F238E27FC236}">
                <a16:creationId xmlns:a16="http://schemas.microsoft.com/office/drawing/2014/main" id="{E8996201-D05C-4C08-AC95-511C335483FD}"/>
              </a:ext>
            </a:extLst>
          </p:cNvPr>
          <p:cNvSpPr/>
          <p:nvPr/>
        </p:nvSpPr>
        <p:spPr>
          <a:xfrm>
            <a:off x="683568" y="995034"/>
            <a:ext cx="8280920" cy="5738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C804615-E025-46B3-AAC6-02A0922F6EA3}"/>
              </a:ext>
            </a:extLst>
          </p:cNvPr>
          <p:cNvSpPr/>
          <p:nvPr/>
        </p:nvSpPr>
        <p:spPr>
          <a:xfrm>
            <a:off x="1907703" y="1816243"/>
            <a:ext cx="5804447" cy="39890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13E71DC-A544-402A-97A7-22CA5385DC43}"/>
              </a:ext>
            </a:extLst>
          </p:cNvPr>
          <p:cNvSpPr/>
          <p:nvPr/>
        </p:nvSpPr>
        <p:spPr>
          <a:xfrm>
            <a:off x="2833353" y="2652420"/>
            <a:ext cx="4017839" cy="243276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F5C313-1CED-4328-B0A2-A37F6796A238}"/>
              </a:ext>
            </a:extLst>
          </p:cNvPr>
          <p:cNvSpPr/>
          <p:nvPr/>
        </p:nvSpPr>
        <p:spPr>
          <a:xfrm>
            <a:off x="3798156" y="333229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AAF1086-E71B-485D-A4D8-EAB5F4EFD149}"/>
              </a:ext>
            </a:extLst>
          </p:cNvPr>
          <p:cNvSpPr txBox="1"/>
          <p:nvPr/>
        </p:nvSpPr>
        <p:spPr>
          <a:xfrm>
            <a:off x="4349989" y="3377157"/>
            <a:ext cx="984565" cy="923330"/>
          </a:xfrm>
          <a:prstGeom prst="rect">
            <a:avLst/>
          </a:prstGeom>
          <a:noFill/>
        </p:spPr>
        <p:txBody>
          <a:bodyPr wrap="none" rtlCol="0">
            <a:spAutoFit/>
          </a:bodyPr>
          <a:lstStyle/>
          <a:p>
            <a:pPr algn="ctr"/>
            <a:r>
              <a:rPr lang="ru-RU" b="1" dirty="0"/>
              <a:t>исп-ние</a:t>
            </a:r>
          </a:p>
          <a:p>
            <a:pPr algn="ctr"/>
            <a:r>
              <a:rPr lang="ru-RU" b="1" dirty="0"/>
              <a:t>запр</a:t>
            </a:r>
          </a:p>
          <a:p>
            <a:pPr algn="ctr"/>
            <a:r>
              <a:rPr lang="ru-RU" b="1" dirty="0"/>
              <a:t>суб-ций</a:t>
            </a:r>
            <a:endParaRPr lang="en-US" b="1" dirty="0"/>
          </a:p>
        </p:txBody>
      </p:sp>
      <p:sp>
        <p:nvSpPr>
          <p:cNvPr id="24" name="Arrow: Right 23">
            <a:extLst>
              <a:ext uri="{FF2B5EF4-FFF2-40B4-BE49-F238E27FC236}">
                <a16:creationId xmlns:a16="http://schemas.microsoft.com/office/drawing/2014/main" id="{620256AF-1243-4B80-BBF3-B5241EE3466C}"/>
              </a:ext>
            </a:extLst>
          </p:cNvPr>
          <p:cNvSpPr/>
          <p:nvPr/>
        </p:nvSpPr>
        <p:spPr>
          <a:xfrm rot="19689485">
            <a:off x="2464541" y="4652062"/>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04263850-E6C3-46D3-8B59-ED7FED760C10}"/>
              </a:ext>
            </a:extLst>
          </p:cNvPr>
          <p:cNvSpPr/>
          <p:nvPr/>
        </p:nvSpPr>
        <p:spPr>
          <a:xfrm rot="19689485">
            <a:off x="3181689" y="4183787"/>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7664B4C-9BFD-4C94-84FB-C970EB08BCD7}"/>
              </a:ext>
            </a:extLst>
          </p:cNvPr>
          <p:cNvSpPr/>
          <p:nvPr/>
        </p:nvSpPr>
        <p:spPr>
          <a:xfrm rot="19689485">
            <a:off x="3911293" y="3751919"/>
            <a:ext cx="604266" cy="3863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F56E4C0-061E-4BF8-A5E3-BEF000CF1AA1}"/>
              </a:ext>
            </a:extLst>
          </p:cNvPr>
          <p:cNvSpPr txBox="1"/>
          <p:nvPr/>
        </p:nvSpPr>
        <p:spPr>
          <a:xfrm>
            <a:off x="3819152" y="2739732"/>
            <a:ext cx="2097049" cy="646331"/>
          </a:xfrm>
          <a:prstGeom prst="rect">
            <a:avLst/>
          </a:prstGeom>
          <a:noFill/>
        </p:spPr>
        <p:txBody>
          <a:bodyPr wrap="none" rtlCol="0">
            <a:spAutoFit/>
          </a:bodyPr>
          <a:lstStyle/>
          <a:p>
            <a:pPr algn="ctr"/>
            <a:r>
              <a:rPr lang="ru-RU" b="1" dirty="0"/>
              <a:t>Внутриличностные</a:t>
            </a:r>
          </a:p>
          <a:p>
            <a:pPr algn="ctr"/>
            <a:r>
              <a:rPr lang="ru-RU" b="1" dirty="0"/>
              <a:t>факторы</a:t>
            </a:r>
            <a:endParaRPr lang="en-US" b="1" dirty="0"/>
          </a:p>
        </p:txBody>
      </p:sp>
      <p:sp>
        <p:nvSpPr>
          <p:cNvPr id="30" name="TextBox 29">
            <a:extLst>
              <a:ext uri="{FF2B5EF4-FFF2-40B4-BE49-F238E27FC236}">
                <a16:creationId xmlns:a16="http://schemas.microsoft.com/office/drawing/2014/main" id="{2B0A59AF-EDB9-44D4-B4B3-B25860EC5C75}"/>
              </a:ext>
            </a:extLst>
          </p:cNvPr>
          <p:cNvSpPr txBox="1"/>
          <p:nvPr/>
        </p:nvSpPr>
        <p:spPr>
          <a:xfrm>
            <a:off x="3905251" y="1954460"/>
            <a:ext cx="1874039" cy="646331"/>
          </a:xfrm>
          <a:prstGeom prst="rect">
            <a:avLst/>
          </a:prstGeom>
          <a:noFill/>
        </p:spPr>
        <p:txBody>
          <a:bodyPr wrap="none" rtlCol="0">
            <a:spAutoFit/>
          </a:bodyPr>
          <a:lstStyle/>
          <a:p>
            <a:pPr algn="ctr"/>
            <a:r>
              <a:rPr lang="ru-RU" b="1" dirty="0"/>
              <a:t>Межличностные</a:t>
            </a:r>
          </a:p>
          <a:p>
            <a:pPr algn="ctr"/>
            <a:r>
              <a:rPr lang="ru-RU" b="1" dirty="0"/>
              <a:t>факторы</a:t>
            </a:r>
            <a:endParaRPr lang="en-US" b="1" dirty="0"/>
          </a:p>
        </p:txBody>
      </p:sp>
      <p:sp>
        <p:nvSpPr>
          <p:cNvPr id="31" name="TextBox 30">
            <a:extLst>
              <a:ext uri="{FF2B5EF4-FFF2-40B4-BE49-F238E27FC236}">
                <a16:creationId xmlns:a16="http://schemas.microsoft.com/office/drawing/2014/main" id="{1054CC53-C086-4B6B-900C-92A0ADE82744}"/>
              </a:ext>
            </a:extLst>
          </p:cNvPr>
          <p:cNvSpPr txBox="1"/>
          <p:nvPr/>
        </p:nvSpPr>
        <p:spPr>
          <a:xfrm>
            <a:off x="4075173" y="1133953"/>
            <a:ext cx="1469505" cy="646331"/>
          </a:xfrm>
          <a:prstGeom prst="rect">
            <a:avLst/>
          </a:prstGeom>
          <a:noFill/>
        </p:spPr>
        <p:txBody>
          <a:bodyPr wrap="none" rtlCol="0">
            <a:spAutoFit/>
          </a:bodyPr>
          <a:lstStyle/>
          <a:p>
            <a:pPr algn="ctr"/>
            <a:r>
              <a:rPr lang="ru-RU" b="1" dirty="0"/>
              <a:t>Структурные</a:t>
            </a:r>
          </a:p>
          <a:p>
            <a:pPr algn="ctr"/>
            <a:r>
              <a:rPr lang="ru-RU" b="1" dirty="0"/>
              <a:t>факторы</a:t>
            </a:r>
            <a:endParaRPr lang="en-US" b="1" dirty="0"/>
          </a:p>
        </p:txBody>
      </p:sp>
      <p:sp>
        <p:nvSpPr>
          <p:cNvPr id="32" name="TextBox 31">
            <a:extLst>
              <a:ext uri="{FF2B5EF4-FFF2-40B4-BE49-F238E27FC236}">
                <a16:creationId xmlns:a16="http://schemas.microsoft.com/office/drawing/2014/main" id="{40255DC2-28A6-486F-9723-0ACAAB3E7B27}"/>
              </a:ext>
            </a:extLst>
          </p:cNvPr>
          <p:cNvSpPr txBox="1"/>
          <p:nvPr/>
        </p:nvSpPr>
        <p:spPr>
          <a:xfrm>
            <a:off x="2958194" y="3243166"/>
            <a:ext cx="1077539" cy="369332"/>
          </a:xfrm>
          <a:prstGeom prst="rect">
            <a:avLst/>
          </a:prstGeom>
          <a:noFill/>
        </p:spPr>
        <p:txBody>
          <a:bodyPr wrap="none" rtlCol="0">
            <a:spAutoFit/>
          </a:bodyPr>
          <a:lstStyle/>
          <a:p>
            <a:r>
              <a:rPr lang="ru-RU" dirty="0"/>
              <a:t>личность</a:t>
            </a:r>
            <a:endParaRPr lang="en-US" dirty="0"/>
          </a:p>
        </p:txBody>
      </p:sp>
      <p:sp>
        <p:nvSpPr>
          <p:cNvPr id="33" name="TextBox 32">
            <a:extLst>
              <a:ext uri="{FF2B5EF4-FFF2-40B4-BE49-F238E27FC236}">
                <a16:creationId xmlns:a16="http://schemas.microsoft.com/office/drawing/2014/main" id="{42B5B280-429C-4B2C-A865-18AF4781E9AF}"/>
              </a:ext>
            </a:extLst>
          </p:cNvPr>
          <p:cNvSpPr txBox="1"/>
          <p:nvPr/>
        </p:nvSpPr>
        <p:spPr>
          <a:xfrm>
            <a:off x="5477652" y="3064210"/>
            <a:ext cx="920445" cy="369332"/>
          </a:xfrm>
          <a:prstGeom prst="rect">
            <a:avLst/>
          </a:prstGeom>
          <a:noFill/>
        </p:spPr>
        <p:txBody>
          <a:bodyPr wrap="none" rtlCol="0">
            <a:spAutoFit/>
          </a:bodyPr>
          <a:lstStyle/>
          <a:p>
            <a:r>
              <a:rPr lang="ru-RU" dirty="0"/>
              <a:t>мораль</a:t>
            </a:r>
            <a:endParaRPr lang="en-US" dirty="0"/>
          </a:p>
        </p:txBody>
      </p:sp>
      <p:sp>
        <p:nvSpPr>
          <p:cNvPr id="34" name="TextBox 33">
            <a:extLst>
              <a:ext uri="{FF2B5EF4-FFF2-40B4-BE49-F238E27FC236}">
                <a16:creationId xmlns:a16="http://schemas.microsoft.com/office/drawing/2014/main" id="{8089257F-7111-4BB6-812D-8C4C06600A57}"/>
              </a:ext>
            </a:extLst>
          </p:cNvPr>
          <p:cNvSpPr txBox="1"/>
          <p:nvPr/>
        </p:nvSpPr>
        <p:spPr>
          <a:xfrm>
            <a:off x="5561816" y="3485171"/>
            <a:ext cx="1272464" cy="923330"/>
          </a:xfrm>
          <a:prstGeom prst="rect">
            <a:avLst/>
          </a:prstGeom>
          <a:noFill/>
        </p:spPr>
        <p:txBody>
          <a:bodyPr wrap="none" rtlCol="0">
            <a:spAutoFit/>
          </a:bodyPr>
          <a:lstStyle/>
          <a:p>
            <a:pPr algn="ctr"/>
            <a:r>
              <a:rPr lang="ru-RU" dirty="0"/>
              <a:t>желание</a:t>
            </a:r>
          </a:p>
          <a:p>
            <a:pPr algn="ctr"/>
            <a:r>
              <a:rPr lang="ru-RU" dirty="0"/>
              <a:t>получить</a:t>
            </a:r>
          </a:p>
          <a:p>
            <a:pPr algn="ctr"/>
            <a:r>
              <a:rPr lang="ru-RU" dirty="0"/>
              <a:t>одобрение</a:t>
            </a:r>
            <a:endParaRPr lang="en-US" dirty="0"/>
          </a:p>
        </p:txBody>
      </p:sp>
      <p:sp>
        <p:nvSpPr>
          <p:cNvPr id="35" name="TextBox 34">
            <a:extLst>
              <a:ext uri="{FF2B5EF4-FFF2-40B4-BE49-F238E27FC236}">
                <a16:creationId xmlns:a16="http://schemas.microsoft.com/office/drawing/2014/main" id="{28634BA4-9D89-4831-9234-274EFC3AB5B1}"/>
              </a:ext>
            </a:extLst>
          </p:cNvPr>
          <p:cNvSpPr txBox="1"/>
          <p:nvPr/>
        </p:nvSpPr>
        <p:spPr>
          <a:xfrm>
            <a:off x="4667050" y="4407287"/>
            <a:ext cx="1158330" cy="646331"/>
          </a:xfrm>
          <a:prstGeom prst="rect">
            <a:avLst/>
          </a:prstGeom>
          <a:noFill/>
        </p:spPr>
        <p:txBody>
          <a:bodyPr wrap="none" rtlCol="0">
            <a:spAutoFit/>
          </a:bodyPr>
          <a:lstStyle/>
          <a:p>
            <a:pPr algn="ctr"/>
            <a:r>
              <a:rPr lang="ru-RU" dirty="0"/>
              <a:t>угроза </a:t>
            </a:r>
          </a:p>
          <a:p>
            <a:pPr algn="ctr"/>
            <a:r>
              <a:rPr lang="ru-RU" dirty="0"/>
              <a:t>здоровью</a:t>
            </a:r>
            <a:endParaRPr lang="en-US" dirty="0"/>
          </a:p>
        </p:txBody>
      </p:sp>
      <p:sp>
        <p:nvSpPr>
          <p:cNvPr id="36" name="TextBox 35">
            <a:extLst>
              <a:ext uri="{FF2B5EF4-FFF2-40B4-BE49-F238E27FC236}">
                <a16:creationId xmlns:a16="http://schemas.microsoft.com/office/drawing/2014/main" id="{75CDAB78-B986-4576-A19F-038C57C72428}"/>
              </a:ext>
            </a:extLst>
          </p:cNvPr>
          <p:cNvSpPr txBox="1"/>
          <p:nvPr/>
        </p:nvSpPr>
        <p:spPr>
          <a:xfrm>
            <a:off x="3673427" y="4282675"/>
            <a:ext cx="859531" cy="646331"/>
          </a:xfrm>
          <a:prstGeom prst="rect">
            <a:avLst/>
          </a:prstGeom>
          <a:noFill/>
        </p:spPr>
        <p:txBody>
          <a:bodyPr wrap="none" rtlCol="0">
            <a:spAutoFit/>
          </a:bodyPr>
          <a:lstStyle/>
          <a:p>
            <a:pPr algn="ctr"/>
            <a:r>
              <a:rPr lang="ru-RU" dirty="0"/>
              <a:t>жажда</a:t>
            </a:r>
          </a:p>
          <a:p>
            <a:pPr algn="ctr"/>
            <a:r>
              <a:rPr lang="ru-RU" dirty="0"/>
              <a:t>наград</a:t>
            </a:r>
            <a:endParaRPr lang="en-US" dirty="0"/>
          </a:p>
        </p:txBody>
      </p:sp>
      <p:sp>
        <p:nvSpPr>
          <p:cNvPr id="37" name="TextBox 36">
            <a:extLst>
              <a:ext uri="{FF2B5EF4-FFF2-40B4-BE49-F238E27FC236}">
                <a16:creationId xmlns:a16="http://schemas.microsoft.com/office/drawing/2014/main" id="{B4298497-960B-4DA6-B6BE-6A95B5A1A064}"/>
              </a:ext>
            </a:extLst>
          </p:cNvPr>
          <p:cNvSpPr txBox="1"/>
          <p:nvPr/>
        </p:nvSpPr>
        <p:spPr>
          <a:xfrm>
            <a:off x="2458217" y="2329254"/>
            <a:ext cx="1281056" cy="646331"/>
          </a:xfrm>
          <a:prstGeom prst="rect">
            <a:avLst/>
          </a:prstGeom>
          <a:noFill/>
        </p:spPr>
        <p:txBody>
          <a:bodyPr wrap="none" rtlCol="0">
            <a:spAutoFit/>
          </a:bodyPr>
          <a:lstStyle/>
          <a:p>
            <a:pPr algn="ctr"/>
            <a:r>
              <a:rPr lang="ru-RU" dirty="0"/>
              <a:t>соц.-этич.</a:t>
            </a:r>
          </a:p>
          <a:p>
            <a:pPr algn="ctr"/>
            <a:r>
              <a:rPr lang="ru-RU" dirty="0"/>
              <a:t>отношения</a:t>
            </a:r>
            <a:endParaRPr lang="en-US" dirty="0"/>
          </a:p>
        </p:txBody>
      </p:sp>
      <p:sp>
        <p:nvSpPr>
          <p:cNvPr id="38" name="TextBox 37">
            <a:extLst>
              <a:ext uri="{FF2B5EF4-FFF2-40B4-BE49-F238E27FC236}">
                <a16:creationId xmlns:a16="http://schemas.microsoft.com/office/drawing/2014/main" id="{3F783137-034F-41F2-8349-D78A68F56AF0}"/>
              </a:ext>
            </a:extLst>
          </p:cNvPr>
          <p:cNvSpPr txBox="1"/>
          <p:nvPr/>
        </p:nvSpPr>
        <p:spPr>
          <a:xfrm>
            <a:off x="5878276" y="2254040"/>
            <a:ext cx="998991" cy="646331"/>
          </a:xfrm>
          <a:prstGeom prst="rect">
            <a:avLst/>
          </a:prstGeom>
          <a:noFill/>
        </p:spPr>
        <p:txBody>
          <a:bodyPr wrap="none" rtlCol="0">
            <a:spAutoFit/>
          </a:bodyPr>
          <a:lstStyle/>
          <a:p>
            <a:pPr algn="ctr"/>
            <a:r>
              <a:rPr lang="ru-RU" dirty="0"/>
              <a:t>соц.</a:t>
            </a:r>
          </a:p>
          <a:p>
            <a:pPr algn="ctr"/>
            <a:r>
              <a:rPr lang="ru-RU" dirty="0"/>
              <a:t>санкции</a:t>
            </a:r>
            <a:endParaRPr lang="en-US" dirty="0"/>
          </a:p>
        </p:txBody>
      </p:sp>
      <p:sp>
        <p:nvSpPr>
          <p:cNvPr id="39" name="TextBox 38">
            <a:extLst>
              <a:ext uri="{FF2B5EF4-FFF2-40B4-BE49-F238E27FC236}">
                <a16:creationId xmlns:a16="http://schemas.microsoft.com/office/drawing/2014/main" id="{479EAAAF-A2F9-4484-96B1-33F0252D9384}"/>
              </a:ext>
            </a:extLst>
          </p:cNvPr>
          <p:cNvSpPr txBox="1"/>
          <p:nvPr/>
        </p:nvSpPr>
        <p:spPr>
          <a:xfrm>
            <a:off x="6834280" y="3528890"/>
            <a:ext cx="954172" cy="923330"/>
          </a:xfrm>
          <a:prstGeom prst="rect">
            <a:avLst/>
          </a:prstGeom>
          <a:noFill/>
        </p:spPr>
        <p:txBody>
          <a:bodyPr wrap="none" rtlCol="0">
            <a:spAutoFit/>
          </a:bodyPr>
          <a:lstStyle/>
          <a:p>
            <a:pPr algn="ctr"/>
            <a:r>
              <a:rPr lang="ru-RU" dirty="0"/>
              <a:t>победа </a:t>
            </a:r>
          </a:p>
          <a:p>
            <a:pPr algn="ctr"/>
            <a:r>
              <a:rPr lang="ru-RU" dirty="0"/>
              <a:t>любой </a:t>
            </a:r>
          </a:p>
          <a:p>
            <a:pPr algn="ctr"/>
            <a:r>
              <a:rPr lang="ru-RU" dirty="0"/>
              <a:t>ценой</a:t>
            </a:r>
            <a:endParaRPr lang="en-US" dirty="0"/>
          </a:p>
        </p:txBody>
      </p:sp>
      <p:sp>
        <p:nvSpPr>
          <p:cNvPr id="40" name="TextBox 39">
            <a:extLst>
              <a:ext uri="{FF2B5EF4-FFF2-40B4-BE49-F238E27FC236}">
                <a16:creationId xmlns:a16="http://schemas.microsoft.com/office/drawing/2014/main" id="{B0156F04-02D9-4E56-A1CC-8F44AA896EF8}"/>
              </a:ext>
            </a:extLst>
          </p:cNvPr>
          <p:cNvSpPr txBox="1"/>
          <p:nvPr/>
        </p:nvSpPr>
        <p:spPr>
          <a:xfrm>
            <a:off x="3006080" y="4925628"/>
            <a:ext cx="1367682" cy="646331"/>
          </a:xfrm>
          <a:prstGeom prst="rect">
            <a:avLst/>
          </a:prstGeom>
          <a:noFill/>
        </p:spPr>
        <p:txBody>
          <a:bodyPr wrap="none" rtlCol="0">
            <a:spAutoFit/>
          </a:bodyPr>
          <a:lstStyle/>
          <a:p>
            <a:pPr algn="ctr"/>
            <a:r>
              <a:rPr lang="ru-RU" dirty="0"/>
              <a:t>спортивная </a:t>
            </a:r>
          </a:p>
          <a:p>
            <a:pPr algn="ctr"/>
            <a:r>
              <a:rPr lang="ru-RU" dirty="0"/>
              <a:t>культура</a:t>
            </a:r>
            <a:endParaRPr lang="en-US" dirty="0"/>
          </a:p>
        </p:txBody>
      </p:sp>
      <p:sp>
        <p:nvSpPr>
          <p:cNvPr id="41" name="TextBox 40">
            <a:extLst>
              <a:ext uri="{FF2B5EF4-FFF2-40B4-BE49-F238E27FC236}">
                <a16:creationId xmlns:a16="http://schemas.microsoft.com/office/drawing/2014/main" id="{84AB38F4-1EAC-439C-ADE5-C6C9028FF726}"/>
              </a:ext>
            </a:extLst>
          </p:cNvPr>
          <p:cNvSpPr txBox="1"/>
          <p:nvPr/>
        </p:nvSpPr>
        <p:spPr>
          <a:xfrm>
            <a:off x="2427957" y="1411306"/>
            <a:ext cx="1221809" cy="646331"/>
          </a:xfrm>
          <a:prstGeom prst="rect">
            <a:avLst/>
          </a:prstGeom>
          <a:noFill/>
        </p:spPr>
        <p:txBody>
          <a:bodyPr wrap="none" rtlCol="0">
            <a:spAutoFit/>
          </a:bodyPr>
          <a:lstStyle/>
          <a:p>
            <a:pPr algn="ctr"/>
            <a:r>
              <a:rPr lang="ru-RU" dirty="0"/>
              <a:t>давление</a:t>
            </a:r>
          </a:p>
          <a:p>
            <a:pPr algn="ctr"/>
            <a:r>
              <a:rPr lang="ru-RU" dirty="0"/>
              <a:t>спонсоров</a:t>
            </a:r>
            <a:endParaRPr lang="en-US" dirty="0"/>
          </a:p>
        </p:txBody>
      </p:sp>
      <p:sp>
        <p:nvSpPr>
          <p:cNvPr id="42" name="TextBox 41">
            <a:extLst>
              <a:ext uri="{FF2B5EF4-FFF2-40B4-BE49-F238E27FC236}">
                <a16:creationId xmlns:a16="http://schemas.microsoft.com/office/drawing/2014/main" id="{B8EBD948-724D-4DF9-9051-01515FDA39B7}"/>
              </a:ext>
            </a:extLst>
          </p:cNvPr>
          <p:cNvSpPr txBox="1"/>
          <p:nvPr/>
        </p:nvSpPr>
        <p:spPr>
          <a:xfrm>
            <a:off x="1066913" y="4711982"/>
            <a:ext cx="1367682" cy="646331"/>
          </a:xfrm>
          <a:prstGeom prst="rect">
            <a:avLst/>
          </a:prstGeom>
          <a:noFill/>
        </p:spPr>
        <p:txBody>
          <a:bodyPr wrap="none" rtlCol="0">
            <a:spAutoFit/>
          </a:bodyPr>
          <a:lstStyle/>
          <a:p>
            <a:pPr algn="ctr"/>
            <a:r>
              <a:rPr lang="ru-RU" dirty="0"/>
              <a:t>спортивная </a:t>
            </a:r>
          </a:p>
          <a:p>
            <a:pPr algn="ctr"/>
            <a:r>
              <a:rPr lang="ru-RU" dirty="0"/>
              <a:t>медицина</a:t>
            </a:r>
            <a:endParaRPr lang="en-US" dirty="0"/>
          </a:p>
        </p:txBody>
      </p:sp>
      <p:sp>
        <p:nvSpPr>
          <p:cNvPr id="44" name="TextBox 43">
            <a:extLst>
              <a:ext uri="{FF2B5EF4-FFF2-40B4-BE49-F238E27FC236}">
                <a16:creationId xmlns:a16="http://schemas.microsoft.com/office/drawing/2014/main" id="{9F4085C5-AAD5-4A6C-BDD1-BCA3E966A6B9}"/>
              </a:ext>
            </a:extLst>
          </p:cNvPr>
          <p:cNvSpPr txBox="1"/>
          <p:nvPr/>
        </p:nvSpPr>
        <p:spPr>
          <a:xfrm>
            <a:off x="3739273" y="6085497"/>
            <a:ext cx="2026197" cy="369332"/>
          </a:xfrm>
          <a:prstGeom prst="rect">
            <a:avLst/>
          </a:prstGeom>
          <a:noFill/>
        </p:spPr>
        <p:txBody>
          <a:bodyPr wrap="none" rtlCol="0">
            <a:spAutoFit/>
          </a:bodyPr>
          <a:lstStyle/>
          <a:p>
            <a:pPr algn="ctr"/>
            <a:r>
              <a:rPr lang="ru-RU" dirty="0"/>
              <a:t>дух соперничества</a:t>
            </a:r>
            <a:endParaRPr lang="en-US" dirty="0"/>
          </a:p>
        </p:txBody>
      </p:sp>
      <p:sp>
        <p:nvSpPr>
          <p:cNvPr id="45" name="TextBox 44">
            <a:extLst>
              <a:ext uri="{FF2B5EF4-FFF2-40B4-BE49-F238E27FC236}">
                <a16:creationId xmlns:a16="http://schemas.microsoft.com/office/drawing/2014/main" id="{D5128B8E-94D3-4BCD-B5CF-2D3F30A6ADFB}"/>
              </a:ext>
            </a:extLst>
          </p:cNvPr>
          <p:cNvSpPr txBox="1"/>
          <p:nvPr/>
        </p:nvSpPr>
        <p:spPr>
          <a:xfrm>
            <a:off x="6834280" y="5134887"/>
            <a:ext cx="1367682" cy="646331"/>
          </a:xfrm>
          <a:prstGeom prst="rect">
            <a:avLst/>
          </a:prstGeom>
          <a:noFill/>
        </p:spPr>
        <p:txBody>
          <a:bodyPr wrap="none" rtlCol="0">
            <a:spAutoFit/>
          </a:bodyPr>
          <a:lstStyle/>
          <a:p>
            <a:pPr algn="ctr"/>
            <a:r>
              <a:rPr lang="ru-RU" dirty="0"/>
              <a:t>спортивная </a:t>
            </a:r>
          </a:p>
          <a:p>
            <a:pPr algn="ctr"/>
            <a:r>
              <a:rPr lang="ru-RU" dirty="0"/>
              <a:t>культура</a:t>
            </a:r>
            <a:endParaRPr lang="en-US" dirty="0"/>
          </a:p>
        </p:txBody>
      </p:sp>
      <p:sp>
        <p:nvSpPr>
          <p:cNvPr id="46" name="TextBox 45">
            <a:extLst>
              <a:ext uri="{FF2B5EF4-FFF2-40B4-BE49-F238E27FC236}">
                <a16:creationId xmlns:a16="http://schemas.microsoft.com/office/drawing/2014/main" id="{1761F810-9E2C-4C55-A038-95312F231FB1}"/>
              </a:ext>
            </a:extLst>
          </p:cNvPr>
          <p:cNvSpPr txBox="1"/>
          <p:nvPr/>
        </p:nvSpPr>
        <p:spPr>
          <a:xfrm>
            <a:off x="7808998" y="3341631"/>
            <a:ext cx="1096647" cy="923330"/>
          </a:xfrm>
          <a:prstGeom prst="rect">
            <a:avLst/>
          </a:prstGeom>
          <a:noFill/>
        </p:spPr>
        <p:txBody>
          <a:bodyPr wrap="none" rtlCol="0">
            <a:spAutoFit/>
          </a:bodyPr>
          <a:lstStyle/>
          <a:p>
            <a:pPr algn="ctr"/>
            <a:r>
              <a:rPr lang="ru-RU" dirty="0"/>
              <a:t>инстит.</a:t>
            </a:r>
          </a:p>
          <a:p>
            <a:pPr algn="ctr"/>
            <a:r>
              <a:rPr lang="ru-RU" dirty="0"/>
              <a:t>сдержив.</a:t>
            </a:r>
          </a:p>
          <a:p>
            <a:pPr algn="ctr"/>
            <a:r>
              <a:rPr lang="ru-RU" dirty="0"/>
              <a:t>факторы</a:t>
            </a:r>
            <a:endParaRPr lang="en-US" dirty="0"/>
          </a:p>
        </p:txBody>
      </p:sp>
      <p:sp>
        <p:nvSpPr>
          <p:cNvPr id="47" name="TextBox 46">
            <a:extLst>
              <a:ext uri="{FF2B5EF4-FFF2-40B4-BE49-F238E27FC236}">
                <a16:creationId xmlns:a16="http://schemas.microsoft.com/office/drawing/2014/main" id="{EF9A48E4-402E-4227-89BF-23D7996C7E52}"/>
              </a:ext>
            </a:extLst>
          </p:cNvPr>
          <p:cNvSpPr txBox="1"/>
          <p:nvPr/>
        </p:nvSpPr>
        <p:spPr>
          <a:xfrm>
            <a:off x="6642432" y="1669240"/>
            <a:ext cx="1337867" cy="923330"/>
          </a:xfrm>
          <a:prstGeom prst="rect">
            <a:avLst/>
          </a:prstGeom>
          <a:noFill/>
        </p:spPr>
        <p:txBody>
          <a:bodyPr wrap="none" rtlCol="0">
            <a:spAutoFit/>
          </a:bodyPr>
          <a:lstStyle/>
          <a:p>
            <a:pPr algn="ctr"/>
            <a:r>
              <a:rPr lang="ru-RU" dirty="0"/>
              <a:t>финанс. </a:t>
            </a:r>
          </a:p>
          <a:p>
            <a:pPr algn="ctr"/>
            <a:r>
              <a:rPr lang="ru-RU" dirty="0"/>
              <a:t>со стороны </a:t>
            </a:r>
          </a:p>
          <a:p>
            <a:pPr algn="ctr"/>
            <a:r>
              <a:rPr lang="ru-RU" dirty="0"/>
              <a:t>гос-ва</a:t>
            </a:r>
            <a:endParaRPr lang="en-US" dirty="0"/>
          </a:p>
        </p:txBody>
      </p:sp>
      <p:sp>
        <p:nvSpPr>
          <p:cNvPr id="48" name="TextBox 47">
            <a:extLst>
              <a:ext uri="{FF2B5EF4-FFF2-40B4-BE49-F238E27FC236}">
                <a16:creationId xmlns:a16="http://schemas.microsoft.com/office/drawing/2014/main" id="{57DAD632-A53E-4429-B51C-AEFFD11CDDB1}"/>
              </a:ext>
            </a:extLst>
          </p:cNvPr>
          <p:cNvSpPr txBox="1"/>
          <p:nvPr/>
        </p:nvSpPr>
        <p:spPr>
          <a:xfrm>
            <a:off x="715856" y="2408962"/>
            <a:ext cx="1373967" cy="923330"/>
          </a:xfrm>
          <a:prstGeom prst="rect">
            <a:avLst/>
          </a:prstGeom>
          <a:noFill/>
        </p:spPr>
        <p:txBody>
          <a:bodyPr wrap="none" rtlCol="0">
            <a:spAutoFit/>
          </a:bodyPr>
          <a:lstStyle/>
          <a:p>
            <a:pPr algn="ctr"/>
            <a:r>
              <a:rPr lang="ru-RU" dirty="0"/>
              <a:t>науч.</a:t>
            </a:r>
          </a:p>
          <a:p>
            <a:pPr algn="ctr"/>
            <a:r>
              <a:rPr lang="ru-RU" dirty="0"/>
              <a:t>технол.</a:t>
            </a:r>
          </a:p>
          <a:p>
            <a:pPr algn="ctr"/>
            <a:r>
              <a:rPr lang="ru-RU" dirty="0"/>
              <a:t>достижения</a:t>
            </a:r>
            <a:endParaRPr lang="en-US" dirty="0"/>
          </a:p>
        </p:txBody>
      </p:sp>
      <p:sp>
        <p:nvSpPr>
          <p:cNvPr id="8" name="Номер слайда 7"/>
          <p:cNvSpPr>
            <a:spLocks noGrp="1"/>
          </p:cNvSpPr>
          <p:nvPr>
            <p:ph type="sldNum" sz="quarter" idx="12"/>
          </p:nvPr>
        </p:nvSpPr>
        <p:spPr/>
        <p:txBody>
          <a:bodyPr/>
          <a:lstStyle/>
          <a:p>
            <a:fld id="{D7EE64C7-F546-4F3E-82AA-13F2053EDD00}" type="slidenum">
              <a:rPr lang="ru-RU" smtClean="0"/>
              <a:pPr/>
              <a:t>25</a:t>
            </a:fld>
            <a:endParaRPr lang="ru-RU"/>
          </a:p>
        </p:txBody>
      </p:sp>
    </p:spTree>
    <p:extLst>
      <p:ext uri="{BB962C8B-B14F-4D97-AF65-F5344CB8AC3E}">
        <p14:creationId xmlns:p14="http://schemas.microsoft.com/office/powerpoint/2010/main" val="217534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8388424"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Поведенческая модель и факторы влияния</a:t>
            </a:r>
          </a:p>
        </p:txBody>
      </p:sp>
      <p:sp>
        <p:nvSpPr>
          <p:cNvPr id="7" name="Прямоугольник 6"/>
          <p:cNvSpPr/>
          <p:nvPr/>
        </p:nvSpPr>
        <p:spPr>
          <a:xfrm>
            <a:off x="971600" y="1268760"/>
            <a:ext cx="6768752" cy="51125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331640" y="1556792"/>
            <a:ext cx="6120680" cy="4536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411760" y="1196752"/>
            <a:ext cx="3792705" cy="369332"/>
          </a:xfrm>
          <a:prstGeom prst="rect">
            <a:avLst/>
          </a:prstGeom>
          <a:noFill/>
        </p:spPr>
        <p:txBody>
          <a:bodyPr wrap="none" rtlCol="0">
            <a:spAutoFit/>
          </a:bodyPr>
          <a:lstStyle/>
          <a:p>
            <a:r>
              <a:rPr lang="ru-RU" dirty="0"/>
              <a:t>Широкий социокультурный контекст</a:t>
            </a:r>
          </a:p>
        </p:txBody>
      </p:sp>
      <p:sp>
        <p:nvSpPr>
          <p:cNvPr id="10" name="Прямоугольник 9"/>
          <p:cNvSpPr/>
          <p:nvPr/>
        </p:nvSpPr>
        <p:spPr>
          <a:xfrm>
            <a:off x="1547664" y="1844824"/>
            <a:ext cx="5688632" cy="3960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20000"/>
                  <a:lumOff val="80000"/>
                </a:schemeClr>
              </a:solidFill>
            </a:endParaRPr>
          </a:p>
        </p:txBody>
      </p:sp>
      <p:sp>
        <p:nvSpPr>
          <p:cNvPr id="11" name="TextBox 10"/>
          <p:cNvSpPr txBox="1"/>
          <p:nvPr/>
        </p:nvSpPr>
        <p:spPr>
          <a:xfrm>
            <a:off x="2123728" y="1556792"/>
            <a:ext cx="4476034" cy="369332"/>
          </a:xfrm>
          <a:prstGeom prst="rect">
            <a:avLst/>
          </a:prstGeom>
          <a:noFill/>
        </p:spPr>
        <p:txBody>
          <a:bodyPr wrap="none" rtlCol="0">
            <a:spAutoFit/>
          </a:bodyPr>
          <a:lstStyle/>
          <a:p>
            <a:r>
              <a:rPr lang="ru-RU" dirty="0"/>
              <a:t>Спортивный социоэкономический контекст</a:t>
            </a:r>
          </a:p>
        </p:txBody>
      </p:sp>
      <p:sp>
        <p:nvSpPr>
          <p:cNvPr id="12" name="Прямоугольник 11"/>
          <p:cNvSpPr/>
          <p:nvPr/>
        </p:nvSpPr>
        <p:spPr>
          <a:xfrm>
            <a:off x="3923928" y="3501008"/>
            <a:ext cx="12241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Отношение к употреблению запрещенных субстанций</a:t>
            </a:r>
          </a:p>
        </p:txBody>
      </p:sp>
      <p:sp>
        <p:nvSpPr>
          <p:cNvPr id="13" name="Прямоугольник 12"/>
          <p:cNvSpPr/>
          <p:nvPr/>
        </p:nvSpPr>
        <p:spPr>
          <a:xfrm>
            <a:off x="3995936" y="494116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Личностные качества, самооценка</a:t>
            </a:r>
          </a:p>
        </p:txBody>
      </p:sp>
      <p:sp>
        <p:nvSpPr>
          <p:cNvPr id="14" name="Прямоугольник 13"/>
          <p:cNvSpPr/>
          <p:nvPr/>
        </p:nvSpPr>
        <p:spPr>
          <a:xfrm>
            <a:off x="1835696" y="5013176"/>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Легитимность</a:t>
            </a:r>
          </a:p>
        </p:txBody>
      </p:sp>
      <p:sp>
        <p:nvSpPr>
          <p:cNvPr id="15" name="Прямоугольник 14"/>
          <p:cNvSpPr/>
          <p:nvPr/>
        </p:nvSpPr>
        <p:spPr>
          <a:xfrm>
            <a:off x="1835696" y="4077072"/>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Нравственные черты</a:t>
            </a:r>
          </a:p>
        </p:txBody>
      </p:sp>
      <p:sp>
        <p:nvSpPr>
          <p:cNvPr id="16" name="Прямоугольник 15"/>
          <p:cNvSpPr/>
          <p:nvPr/>
        </p:nvSpPr>
        <p:spPr>
          <a:xfrm>
            <a:off x="1835696" y="314096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Оценка выгод</a:t>
            </a:r>
          </a:p>
          <a:p>
            <a:pPr algn="ctr"/>
            <a:r>
              <a:rPr lang="ru-RU" sz="1100" dirty="0"/>
              <a:t>(стимул)</a:t>
            </a:r>
          </a:p>
        </p:txBody>
      </p:sp>
      <p:sp>
        <p:nvSpPr>
          <p:cNvPr id="17" name="Прямоугольник 16"/>
          <p:cNvSpPr/>
          <p:nvPr/>
        </p:nvSpPr>
        <p:spPr>
          <a:xfrm>
            <a:off x="1835696" y="2132856"/>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Оценка угроз</a:t>
            </a:r>
          </a:p>
          <a:p>
            <a:pPr algn="ctr"/>
            <a:r>
              <a:rPr lang="ru-RU" sz="1100" dirty="0"/>
              <a:t>(сдерживание)</a:t>
            </a:r>
          </a:p>
        </p:txBody>
      </p:sp>
      <p:sp>
        <p:nvSpPr>
          <p:cNvPr id="18" name="Прямоугольник 17"/>
          <p:cNvSpPr/>
          <p:nvPr/>
        </p:nvSpPr>
        <p:spPr>
          <a:xfrm>
            <a:off x="3923928" y="213285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Мнение авторитетной группы лиц</a:t>
            </a:r>
          </a:p>
        </p:txBody>
      </p:sp>
      <p:sp>
        <p:nvSpPr>
          <p:cNvPr id="19" name="Прямоугольник 18"/>
          <p:cNvSpPr/>
          <p:nvPr/>
        </p:nvSpPr>
        <p:spPr>
          <a:xfrm>
            <a:off x="5940152" y="2204864"/>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Доступность (достаток)</a:t>
            </a:r>
          </a:p>
        </p:txBody>
      </p:sp>
      <p:sp>
        <p:nvSpPr>
          <p:cNvPr id="20" name="Прямоугольник 19"/>
          <p:cNvSpPr/>
          <p:nvPr/>
        </p:nvSpPr>
        <p:spPr>
          <a:xfrm>
            <a:off x="5868144" y="3501008"/>
            <a:ext cx="11521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Поведенческая модель </a:t>
            </a:r>
          </a:p>
        </p:txBody>
      </p:sp>
      <p:sp>
        <p:nvSpPr>
          <p:cNvPr id="21" name="Прямоугольник 20"/>
          <p:cNvSpPr/>
          <p:nvPr/>
        </p:nvSpPr>
        <p:spPr>
          <a:xfrm>
            <a:off x="5940152" y="494116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Доступность (наличие)</a:t>
            </a:r>
          </a:p>
        </p:txBody>
      </p:sp>
      <p:cxnSp>
        <p:nvCxnSpPr>
          <p:cNvPr id="23" name="Прямая со стрелкой 22"/>
          <p:cNvCxnSpPr>
            <a:stCxn id="18" idx="2"/>
            <a:endCxn id="12" idx="0"/>
          </p:cNvCxnSpPr>
          <p:nvPr/>
        </p:nvCxnSpPr>
        <p:spPr>
          <a:xfrm>
            <a:off x="4535996" y="2780928"/>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20" idx="0"/>
          </p:cNvCxnSpPr>
          <p:nvPr/>
        </p:nvCxnSpPr>
        <p:spPr>
          <a:xfrm>
            <a:off x="6444208" y="285293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21" idx="0"/>
          </p:cNvCxnSpPr>
          <p:nvPr/>
        </p:nvCxnSpPr>
        <p:spPr>
          <a:xfrm flipV="1">
            <a:off x="6444208" y="4149080"/>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3" idx="0"/>
          </p:cNvCxnSpPr>
          <p:nvPr/>
        </p:nvCxnSpPr>
        <p:spPr>
          <a:xfrm flipV="1">
            <a:off x="4499992" y="429309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5148064" y="386104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915816" y="2420888"/>
            <a:ext cx="93610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915816" y="3429000"/>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5" idx="3"/>
          </p:cNvCxnSpPr>
          <p:nvPr/>
        </p:nvCxnSpPr>
        <p:spPr>
          <a:xfrm flipV="1">
            <a:off x="2987824" y="4005064"/>
            <a:ext cx="936104"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stCxn id="14" idx="3"/>
          </p:cNvCxnSpPr>
          <p:nvPr/>
        </p:nvCxnSpPr>
        <p:spPr>
          <a:xfrm flipV="1">
            <a:off x="2987824" y="4221088"/>
            <a:ext cx="864096"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B39BA8-B1C0-43A8-A2D8-3B7214417E04}"/>
              </a:ext>
            </a:extLst>
          </p:cNvPr>
          <p:cNvSpPr txBox="1"/>
          <p:nvPr/>
        </p:nvSpPr>
        <p:spPr>
          <a:xfrm>
            <a:off x="7020272" y="6381328"/>
            <a:ext cx="1603709" cy="369332"/>
          </a:xfrm>
          <a:prstGeom prst="rect">
            <a:avLst/>
          </a:prstGeom>
          <a:noFill/>
        </p:spPr>
        <p:txBody>
          <a:bodyPr wrap="none" rtlCol="0">
            <a:spAutoFit/>
          </a:bodyPr>
          <a:lstStyle/>
          <a:p>
            <a:r>
              <a:rPr lang="en-US" dirty="0"/>
              <a:t>Donovan, 2009</a:t>
            </a:r>
          </a:p>
        </p:txBody>
      </p:sp>
      <p:sp>
        <p:nvSpPr>
          <p:cNvPr id="3" name="Номер слайда 2"/>
          <p:cNvSpPr>
            <a:spLocks noGrp="1"/>
          </p:cNvSpPr>
          <p:nvPr>
            <p:ph type="sldNum" sz="quarter" idx="12"/>
          </p:nvPr>
        </p:nvSpPr>
        <p:spPr/>
        <p:txBody>
          <a:bodyPr/>
          <a:lstStyle/>
          <a:p>
            <a:fld id="{D7EE64C7-F546-4F3E-82AA-13F2053EDD00}"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артинки МГИМО\666.jpg"/>
          <p:cNvPicPr>
            <a:picLocks noChangeAspect="1" noChangeArrowheads="1"/>
          </p:cNvPicPr>
          <p:nvPr/>
        </p:nvPicPr>
        <p:blipFill>
          <a:blip r:embed="rId2" cstate="print"/>
          <a:srcRect/>
          <a:stretch>
            <a:fillRect/>
          </a:stretch>
        </p:blipFill>
        <p:spPr bwMode="auto">
          <a:xfrm>
            <a:off x="179512" y="1988840"/>
            <a:ext cx="4248472" cy="3028453"/>
          </a:xfrm>
          <a:prstGeom prst="rect">
            <a:avLst/>
          </a:prstGeom>
          <a:noFill/>
        </p:spPr>
      </p:pic>
      <p:pic>
        <p:nvPicPr>
          <p:cNvPr id="1027" name="Picture 3" descr="E:\картинки МГИМО\9876.jpg"/>
          <p:cNvPicPr>
            <a:picLocks noChangeAspect="1" noChangeArrowheads="1"/>
          </p:cNvPicPr>
          <p:nvPr/>
        </p:nvPicPr>
        <p:blipFill>
          <a:blip r:embed="rId3" cstate="print"/>
          <a:srcRect/>
          <a:stretch>
            <a:fillRect/>
          </a:stretch>
        </p:blipFill>
        <p:spPr bwMode="auto">
          <a:xfrm>
            <a:off x="4644008" y="2060848"/>
            <a:ext cx="4355976" cy="3095185"/>
          </a:xfrm>
          <a:prstGeom prst="rect">
            <a:avLst/>
          </a:prstGeom>
          <a:noFill/>
        </p:spPr>
      </p:pic>
      <p:pic>
        <p:nvPicPr>
          <p:cNvPr id="7" name="Рисунок 6"/>
          <p:cNvPicPr>
            <a:picLocks noChangeAspect="1"/>
          </p:cNvPicPr>
          <p:nvPr/>
        </p:nvPicPr>
        <p:blipFill>
          <a:blip r:embed="rId4" cstate="print"/>
          <a:stretch>
            <a:fillRect/>
          </a:stretch>
        </p:blipFill>
        <p:spPr>
          <a:xfrm>
            <a:off x="0" y="620688"/>
            <a:ext cx="9118335" cy="45719"/>
          </a:xfrm>
          <a:prstGeom prst="rect">
            <a:avLst/>
          </a:prstGeom>
        </p:spPr>
      </p:pic>
      <p:sp>
        <p:nvSpPr>
          <p:cNvPr id="8" name="Заголовок 1"/>
          <p:cNvSpPr txBox="1">
            <a:spLocks/>
          </p:cNvSpPr>
          <p:nvPr/>
        </p:nvSpPr>
        <p:spPr>
          <a:xfrm>
            <a:off x="0" y="620688"/>
            <a:ext cx="860444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Реализация мер по борьбе с допингом</a:t>
            </a:r>
          </a:p>
        </p:txBody>
      </p:sp>
      <p:sp>
        <p:nvSpPr>
          <p:cNvPr id="2" name="Номер слайда 1"/>
          <p:cNvSpPr>
            <a:spLocks noGrp="1"/>
          </p:cNvSpPr>
          <p:nvPr>
            <p:ph type="sldNum" sz="quarter" idx="12"/>
          </p:nvPr>
        </p:nvSpPr>
        <p:spPr/>
        <p:txBody>
          <a:bodyPr/>
          <a:lstStyle/>
          <a:p>
            <a:fld id="{D7EE64C7-F546-4F3E-82AA-13F2053EDD00}"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bwMode="auto">
          <a:xfrm>
            <a:off x="323528" y="908720"/>
            <a:ext cx="8532440" cy="5183957"/>
          </a:xfrm>
          <a:prstGeom prst="rect">
            <a:avLst/>
          </a:prstGeom>
          <a:ln w="25400" cap="flat" cmpd="sng" algn="ctr">
            <a:solidFill>
              <a:schemeClr val="accent5">
                <a:lumMod val="7500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342900" indent="-342900" algn="ctr" eaLnBrk="1" fontAlgn="auto" hangingPunct="1">
              <a:spcBef>
                <a:spcPct val="20000"/>
              </a:spcBef>
              <a:spcAft>
                <a:spcPts val="0"/>
              </a:spcAft>
              <a:buFont typeface="Arial" charset="0"/>
              <a:buNone/>
              <a:defRPr/>
            </a:pPr>
            <a:endParaRPr lang="ru-RU" sz="2800" b="1"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endParaRPr lang="ru-RU" sz="2800" b="1" dirty="0">
              <a:solidFill>
                <a:schemeClr val="accent1"/>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b="1" u="sng" dirty="0">
                <a:solidFill>
                  <a:srgbClr val="00B050"/>
                </a:solidFill>
                <a:latin typeface="Constantia" pitchFamily="18" charset="0"/>
                <a:cs typeface="Arial" charset="0"/>
                <a:hlinkClick r:id="rId2"/>
              </a:rPr>
              <a:t>www.rusada.ru</a:t>
            </a:r>
            <a:endParaRPr lang="ru-RU" sz="2800" b="1" u="sng"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b="1" dirty="0">
                <a:solidFill>
                  <a:srgbClr val="16887D"/>
                </a:solidFill>
                <a:latin typeface="Constantia" pitchFamily="18" charset="0"/>
                <a:cs typeface="Arial" charset="0"/>
              </a:rPr>
              <a:t>rusada@rusada.ru</a:t>
            </a:r>
            <a:endParaRPr lang="ru-RU" sz="2800" b="1" dirty="0">
              <a:solidFill>
                <a:srgbClr val="16887D"/>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ru-RU" sz="2800" dirty="0">
                <a:latin typeface="Constantia" pitchFamily="18" charset="0"/>
                <a:cs typeface="Arial" charset="0"/>
              </a:rPr>
              <a:t>тел.: </a:t>
            </a:r>
            <a:r>
              <a:rPr lang="ru-RU" sz="2800" b="1" dirty="0">
                <a:solidFill>
                  <a:srgbClr val="16887D"/>
                </a:solidFill>
                <a:latin typeface="Constantia" pitchFamily="18" charset="0"/>
                <a:cs typeface="Arial" charset="0"/>
              </a:rPr>
              <a:t>+7 </a:t>
            </a:r>
            <a:r>
              <a:rPr lang="en-US" sz="2800" b="1" dirty="0">
                <a:solidFill>
                  <a:srgbClr val="16887D"/>
                </a:solidFill>
                <a:latin typeface="Constantia" pitchFamily="18" charset="0"/>
                <a:cs typeface="Arial" charset="0"/>
              </a:rPr>
              <a:t>(495)</a:t>
            </a:r>
            <a:r>
              <a:rPr lang="ru-RU" sz="2800" b="1" dirty="0">
                <a:solidFill>
                  <a:srgbClr val="16887D"/>
                </a:solidFill>
                <a:latin typeface="Constantia" pitchFamily="18" charset="0"/>
                <a:cs typeface="Arial" charset="0"/>
              </a:rPr>
              <a:t> </a:t>
            </a:r>
            <a:r>
              <a:rPr lang="en-US" sz="2800" b="1" dirty="0">
                <a:solidFill>
                  <a:srgbClr val="16887D"/>
                </a:solidFill>
                <a:latin typeface="Constantia" pitchFamily="18" charset="0"/>
                <a:cs typeface="Arial" charset="0"/>
              </a:rPr>
              <a:t>788</a:t>
            </a:r>
            <a:r>
              <a:rPr lang="ru-RU" sz="2800" b="1" dirty="0">
                <a:solidFill>
                  <a:srgbClr val="16887D"/>
                </a:solidFill>
                <a:latin typeface="Constantia" pitchFamily="18" charset="0"/>
                <a:cs typeface="Arial" charset="0"/>
              </a:rPr>
              <a:t> </a:t>
            </a:r>
            <a:r>
              <a:rPr lang="en-US" sz="2800" b="1" dirty="0">
                <a:solidFill>
                  <a:srgbClr val="16887D"/>
                </a:solidFill>
                <a:latin typeface="Constantia" pitchFamily="18" charset="0"/>
                <a:cs typeface="Arial" charset="0"/>
              </a:rPr>
              <a:t>40 60</a:t>
            </a:r>
            <a:r>
              <a:rPr lang="ru-RU" sz="2800" b="1" dirty="0">
                <a:solidFill>
                  <a:srgbClr val="16887D"/>
                </a:solidFill>
                <a:latin typeface="Constantia" pitchFamily="18" charset="0"/>
                <a:cs typeface="Arial" charset="0"/>
              </a:rPr>
              <a:t> </a:t>
            </a:r>
          </a:p>
          <a:p>
            <a:pPr marL="342900" indent="-342900" algn="ctr" eaLnBrk="1" fontAlgn="auto" hangingPunct="1">
              <a:spcBef>
                <a:spcPct val="20000"/>
              </a:spcBef>
              <a:spcAft>
                <a:spcPts val="0"/>
              </a:spcAft>
              <a:buFont typeface="Arial" charset="0"/>
              <a:buNone/>
              <a:defRPr/>
            </a:pPr>
            <a:r>
              <a:rPr lang="ru-RU" sz="2800" b="1" dirty="0">
                <a:solidFill>
                  <a:srgbClr val="FF0000"/>
                </a:solidFill>
                <a:latin typeface="Constantia" pitchFamily="18" charset="0"/>
                <a:cs typeface="Arial" charset="0"/>
              </a:rPr>
              <a:t>Горячая линия: </a:t>
            </a:r>
            <a:r>
              <a:rPr lang="ru-RU" sz="2800" b="1" dirty="0">
                <a:solidFill>
                  <a:srgbClr val="16887D"/>
                </a:solidFill>
                <a:latin typeface="Constantia" pitchFamily="18" charset="0"/>
                <a:cs typeface="Arial" charset="0"/>
              </a:rPr>
              <a:t>+7 (965) 327-16-78</a:t>
            </a: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8(800)770-03-32</a:t>
            </a:r>
            <a:endParaRPr lang="en-US" sz="2800" b="1" dirty="0">
              <a:solidFill>
                <a:srgbClr val="16887D"/>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ПРОВЕРИТЬ ПРЕПАРАТ: </a:t>
            </a:r>
            <a:r>
              <a:rPr lang="en-US" sz="2800" b="1" dirty="0">
                <a:solidFill>
                  <a:schemeClr val="tx1"/>
                </a:solidFill>
                <a:latin typeface="Constantia" pitchFamily="18" charset="0"/>
                <a:cs typeface="Arial" charset="0"/>
              </a:rPr>
              <a:t>list.rusada.ru</a:t>
            </a:r>
          </a:p>
          <a:p>
            <a:pPr marL="342900" indent="-342900" algn="ctr" eaLnBrk="1" fontAlgn="auto" hangingPunct="1">
              <a:spcBef>
                <a:spcPct val="20000"/>
              </a:spcBef>
              <a:spcAft>
                <a:spcPts val="0"/>
              </a:spcAft>
              <a:buFont typeface="Arial" charset="0"/>
              <a:buNone/>
              <a:defRPr/>
            </a:pPr>
            <a:r>
              <a:rPr lang="ru-RU" sz="2800" b="1" dirty="0">
                <a:solidFill>
                  <a:srgbClr val="16887D"/>
                </a:solidFill>
                <a:latin typeface="Constantia" pitchFamily="18" charset="0"/>
                <a:cs typeface="Arial" charset="0"/>
              </a:rPr>
              <a:t>ОБУЧЕНИЕ: </a:t>
            </a:r>
            <a:r>
              <a:rPr lang="en-US" sz="2800" b="1" dirty="0">
                <a:solidFill>
                  <a:schemeClr val="tx1"/>
                </a:solidFill>
                <a:latin typeface="Constantia" pitchFamily="18" charset="0"/>
                <a:cs typeface="Arial" charset="0"/>
              </a:rPr>
              <a:t>rusada.triagonal.net</a:t>
            </a:r>
            <a:r>
              <a:rPr lang="ru-RU" sz="2800" b="1" dirty="0">
                <a:solidFill>
                  <a:srgbClr val="00B050"/>
                </a:solidFill>
                <a:latin typeface="Constantia" pitchFamily="18" charset="0"/>
                <a:cs typeface="Arial" charset="0"/>
              </a:rPr>
              <a:t> </a:t>
            </a:r>
            <a:endParaRPr lang="en-US" sz="2800" b="1" dirty="0">
              <a:solidFill>
                <a:srgbClr val="00B050"/>
              </a:solidFill>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r>
              <a:rPr lang="en-US" sz="2800" dirty="0">
                <a:latin typeface="Constantia" pitchFamily="18" charset="0"/>
                <a:cs typeface="Arial" charset="0"/>
              </a:rPr>
              <a:t>125284</a:t>
            </a:r>
            <a:r>
              <a:rPr lang="ru-RU" sz="2800" dirty="0">
                <a:latin typeface="Constantia" pitchFamily="18" charset="0"/>
                <a:cs typeface="Arial" charset="0"/>
              </a:rPr>
              <a:t>, г. Москва, Беговая ул., д.6А </a:t>
            </a:r>
          </a:p>
          <a:p>
            <a:pPr marL="342900" indent="-342900" algn="ctr" eaLnBrk="1" fontAlgn="auto" hangingPunct="1">
              <a:spcBef>
                <a:spcPct val="20000"/>
              </a:spcBef>
              <a:spcAft>
                <a:spcPts val="0"/>
              </a:spcAft>
              <a:buFont typeface="Arial" charset="0"/>
              <a:buNone/>
              <a:defRPr/>
            </a:pPr>
            <a:endParaRPr lang="ru-RU" sz="2000" dirty="0">
              <a:latin typeface="Constantia" pitchFamily="18" charset="0"/>
              <a:cs typeface="Arial" charset="0"/>
            </a:endParaRPr>
          </a:p>
          <a:p>
            <a:pPr marL="342900" indent="-342900" eaLnBrk="1" fontAlgn="auto" hangingPunct="1">
              <a:lnSpc>
                <a:spcPct val="150000"/>
              </a:lnSpc>
              <a:spcBef>
                <a:spcPct val="20000"/>
              </a:spcBef>
              <a:spcAft>
                <a:spcPts val="0"/>
              </a:spcAft>
              <a:buFont typeface="Arial" charset="0"/>
              <a:buNone/>
              <a:defRPr/>
            </a:pPr>
            <a:r>
              <a:rPr lang="en-US" sz="1400" dirty="0">
                <a:latin typeface="Constantia" pitchFamily="18" charset="0"/>
                <a:cs typeface="Arial" charset="0"/>
              </a:rPr>
              <a:t/>
            </a:r>
            <a:br>
              <a:rPr lang="en-US" sz="1400" dirty="0">
                <a:latin typeface="Constantia" pitchFamily="18" charset="0"/>
                <a:cs typeface="Arial" charset="0"/>
              </a:rPr>
            </a:br>
            <a:endParaRPr lang="ru-RU" sz="1400" dirty="0">
              <a:latin typeface="Constantia" pitchFamily="18" charset="0"/>
              <a:cs typeface="Arial" charset="0"/>
            </a:endParaRPr>
          </a:p>
          <a:p>
            <a:pPr marL="342900" indent="-342900" algn="ctr" eaLnBrk="1" fontAlgn="auto" hangingPunct="1">
              <a:spcBef>
                <a:spcPct val="20000"/>
              </a:spcBef>
              <a:spcAft>
                <a:spcPts val="0"/>
              </a:spcAft>
              <a:buFont typeface="Arial" charset="0"/>
              <a:buNone/>
              <a:defRPr/>
            </a:pPr>
            <a:endParaRPr lang="ru-RU" sz="1400" dirty="0">
              <a:latin typeface="Constantia" pitchFamily="18" charset="0"/>
              <a:cs typeface="Arial" charset="0"/>
            </a:endParaRPr>
          </a:p>
          <a:p>
            <a:pPr marL="342900" indent="-342900" algn="just" eaLnBrk="1" fontAlgn="auto" hangingPunct="1">
              <a:spcBef>
                <a:spcPct val="20000"/>
              </a:spcBef>
              <a:spcAft>
                <a:spcPts val="0"/>
              </a:spcAft>
              <a:buFont typeface="Arial" charset="0"/>
              <a:buNone/>
              <a:defRPr/>
            </a:pPr>
            <a:endParaRPr lang="ru-RU" sz="1600" dirty="0"/>
          </a:p>
        </p:txBody>
      </p:sp>
      <p:sp>
        <p:nvSpPr>
          <p:cNvPr id="2" name="Номер слайда 1"/>
          <p:cNvSpPr>
            <a:spLocks noGrp="1"/>
          </p:cNvSpPr>
          <p:nvPr>
            <p:ph type="sldNum" sz="quarter" idx="12"/>
          </p:nvPr>
        </p:nvSpPr>
        <p:spPr/>
        <p:txBody>
          <a:bodyPr/>
          <a:lstStyle/>
          <a:p>
            <a:fld id="{D7EE64C7-F546-4F3E-82AA-13F2053EDD00}" type="slidenum">
              <a:rPr lang="ru-RU" smtClean="0"/>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across)">
                                      <p:cBhvr>
                                        <p:cTn id="10" dur="500"/>
                                        <p:tgtEl>
                                          <p:spTgt spid="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across)">
                                      <p:cBhvr>
                                        <p:cTn id="13" dur="500"/>
                                        <p:tgtEl>
                                          <p:spTgt spid="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checkerboard(across)">
                                      <p:cBhvr>
                                        <p:cTn id="16" dur="500"/>
                                        <p:tgtEl>
                                          <p:spTgt spid="4">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checkerboard(across)">
                                      <p:cBhvr>
                                        <p:cTn id="19" dur="500"/>
                                        <p:tgtEl>
                                          <p:spTgt spid="4">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checkerboard(across)">
                                      <p:cBhvr>
                                        <p:cTn id="22" dur="500"/>
                                        <p:tgtEl>
                                          <p:spTgt spid="4">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checkerboard(across)">
                                      <p:cBhvr>
                                        <p:cTn id="25" dur="500"/>
                                        <p:tgtEl>
                                          <p:spTgt spid="4">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checkerboard(across)">
                                      <p:cBhvr>
                                        <p:cTn id="28" dur="500"/>
                                        <p:tgtEl>
                                          <p:spTgt spid="4">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картинки МГИМО\pierre-de-coubertin-1024x609.jpg"/>
          <p:cNvPicPr>
            <a:picLocks noChangeAspect="1" noChangeArrowheads="1"/>
          </p:cNvPicPr>
          <p:nvPr/>
        </p:nvPicPr>
        <p:blipFill>
          <a:blip r:embed="rId3" cstate="print"/>
          <a:srcRect/>
          <a:stretch>
            <a:fillRect/>
          </a:stretch>
        </p:blipFill>
        <p:spPr bwMode="auto">
          <a:xfrm>
            <a:off x="5148064" y="4365104"/>
            <a:ext cx="3738033" cy="2223108"/>
          </a:xfrm>
          <a:prstGeom prst="rect">
            <a:avLst/>
          </a:prstGeom>
          <a:noFill/>
        </p:spPr>
      </p:pic>
      <p:pic>
        <p:nvPicPr>
          <p:cNvPr id="1028" name="Picture 4" descr="E:\картинки МГИМО\1472548616.jpg"/>
          <p:cNvPicPr>
            <a:picLocks noChangeAspect="1" noChangeArrowheads="1"/>
          </p:cNvPicPr>
          <p:nvPr/>
        </p:nvPicPr>
        <p:blipFill>
          <a:blip r:embed="rId4" cstate="print"/>
          <a:srcRect/>
          <a:stretch>
            <a:fillRect/>
          </a:stretch>
        </p:blipFill>
        <p:spPr bwMode="auto">
          <a:xfrm>
            <a:off x="5004048" y="1268760"/>
            <a:ext cx="3816424" cy="2907752"/>
          </a:xfrm>
          <a:prstGeom prst="rect">
            <a:avLst/>
          </a:prstGeom>
          <a:noFill/>
        </p:spPr>
      </p:pic>
      <p:pic>
        <p:nvPicPr>
          <p:cNvPr id="1029" name="Picture 5" descr="E:\картинки МГИМО\1NQrtL0.jpg"/>
          <p:cNvPicPr>
            <a:picLocks noChangeAspect="1" noChangeArrowheads="1"/>
          </p:cNvPicPr>
          <p:nvPr/>
        </p:nvPicPr>
        <p:blipFill>
          <a:blip r:embed="rId5" cstate="print"/>
          <a:srcRect/>
          <a:stretch>
            <a:fillRect/>
          </a:stretch>
        </p:blipFill>
        <p:spPr bwMode="auto">
          <a:xfrm>
            <a:off x="467544" y="3717032"/>
            <a:ext cx="4237484" cy="3026116"/>
          </a:xfrm>
          <a:prstGeom prst="rect">
            <a:avLst/>
          </a:prstGeom>
          <a:noFill/>
        </p:spPr>
      </p:pic>
      <p:pic>
        <p:nvPicPr>
          <p:cNvPr id="1030" name="Picture 6" descr="E:\картинки МГИМО\8cd5b108938b1e1db4024ce5025291e2_900x_.jpg"/>
          <p:cNvPicPr>
            <a:picLocks noChangeAspect="1" noChangeArrowheads="1"/>
          </p:cNvPicPr>
          <p:nvPr/>
        </p:nvPicPr>
        <p:blipFill>
          <a:blip r:embed="rId6" cstate="print"/>
          <a:srcRect/>
          <a:stretch>
            <a:fillRect/>
          </a:stretch>
        </p:blipFill>
        <p:spPr bwMode="auto">
          <a:xfrm>
            <a:off x="971600" y="1268760"/>
            <a:ext cx="3240360" cy="2160240"/>
          </a:xfrm>
          <a:prstGeom prst="rect">
            <a:avLst/>
          </a:prstGeom>
          <a:noFill/>
        </p:spPr>
      </p:pic>
      <p:pic>
        <p:nvPicPr>
          <p:cNvPr id="8" name="Рисунок 7"/>
          <p:cNvPicPr>
            <a:picLocks noChangeAspect="1"/>
          </p:cNvPicPr>
          <p:nvPr/>
        </p:nvPicPr>
        <p:blipFill>
          <a:blip r:embed="rId7" cstate="print"/>
          <a:stretch>
            <a:fillRect/>
          </a:stretch>
        </p:blipFill>
        <p:spPr>
          <a:xfrm>
            <a:off x="0" y="620688"/>
            <a:ext cx="9118335" cy="45719"/>
          </a:xfrm>
          <a:prstGeom prst="rect">
            <a:avLst/>
          </a:prstGeom>
        </p:spPr>
      </p:pic>
      <p:sp>
        <p:nvSpPr>
          <p:cNvPr id="9" name="Заголовок 1"/>
          <p:cNvSpPr txBox="1">
            <a:spLocks/>
          </p:cNvSpPr>
          <p:nvPr/>
        </p:nvSpPr>
        <p:spPr>
          <a:xfrm>
            <a:off x="0" y="620688"/>
            <a:ext cx="853244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Становление спортивного движения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keraceinfo.com/images-all/photo-galleries-images/racers-images/pelissier-henri/1923-tdf-15-tappa-i-fratell.jpg"/>
          <p:cNvPicPr>
            <a:picLocks noGrp="1" noChangeAspect="1" noChangeArrowheads="1"/>
          </p:cNvPicPr>
          <p:nvPr>
            <p:ph idx="1"/>
          </p:nvPr>
        </p:nvPicPr>
        <p:blipFill>
          <a:blip r:embed="rId2" cstate="print"/>
          <a:srcRect/>
          <a:stretch>
            <a:fillRect/>
          </a:stretch>
        </p:blipFill>
        <p:spPr bwMode="auto">
          <a:xfrm>
            <a:off x="2677571" y="1600200"/>
            <a:ext cx="3788858" cy="4525963"/>
          </a:xfrm>
          <a:prstGeom prst="rect">
            <a:avLst/>
          </a:prstGeom>
          <a:noFill/>
        </p:spPr>
      </p:pic>
      <p:pic>
        <p:nvPicPr>
          <p:cNvPr id="6" name="Рисунок 5"/>
          <p:cNvPicPr>
            <a:picLocks noChangeAspect="1"/>
          </p:cNvPicPr>
          <p:nvPr/>
        </p:nvPicPr>
        <p:blipFill>
          <a:blip r:embed="rId3"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788436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Допинг в конце 19 – начале 20 века</a:t>
            </a:r>
          </a:p>
        </p:txBody>
      </p:sp>
      <p:sp>
        <p:nvSpPr>
          <p:cNvPr id="2" name="Номер слайда 1"/>
          <p:cNvSpPr>
            <a:spLocks noGrp="1"/>
          </p:cNvSpPr>
          <p:nvPr>
            <p:ph type="sldNum" sz="quarter" idx="12"/>
          </p:nvPr>
        </p:nvSpPr>
        <p:spPr/>
        <p:txBody>
          <a:bodyPr/>
          <a:lstStyle/>
          <a:p>
            <a:fld id="{D7EE64C7-F546-4F3E-82AA-13F2053EDD00}"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картинки МГИМО\imageGen.jpg"/>
          <p:cNvPicPr>
            <a:picLocks noChangeAspect="1" noChangeArrowheads="1"/>
          </p:cNvPicPr>
          <p:nvPr/>
        </p:nvPicPr>
        <p:blipFill>
          <a:blip r:embed="rId3" cstate="print"/>
          <a:srcRect/>
          <a:stretch>
            <a:fillRect/>
          </a:stretch>
        </p:blipFill>
        <p:spPr bwMode="auto">
          <a:xfrm>
            <a:off x="467543" y="1412776"/>
            <a:ext cx="3836933" cy="5094415"/>
          </a:xfrm>
          <a:prstGeom prst="rect">
            <a:avLst/>
          </a:prstGeom>
          <a:noFill/>
        </p:spPr>
      </p:pic>
      <p:pic>
        <p:nvPicPr>
          <p:cNvPr id="2052" name="Picture 4" descr="E:\картинки МГИМО\1_hicks.jpg"/>
          <p:cNvPicPr>
            <a:picLocks noChangeAspect="1" noChangeArrowheads="1"/>
          </p:cNvPicPr>
          <p:nvPr/>
        </p:nvPicPr>
        <p:blipFill>
          <a:blip r:embed="rId4" cstate="print"/>
          <a:srcRect/>
          <a:stretch>
            <a:fillRect/>
          </a:stretch>
        </p:blipFill>
        <p:spPr bwMode="auto">
          <a:xfrm>
            <a:off x="5076056" y="1412776"/>
            <a:ext cx="3024336" cy="5201859"/>
          </a:xfrm>
          <a:prstGeom prst="rect">
            <a:avLst/>
          </a:prstGeom>
          <a:noFill/>
        </p:spPr>
      </p:pic>
      <p:pic>
        <p:nvPicPr>
          <p:cNvPr id="6" name="Рисунок 5"/>
          <p:cNvPicPr>
            <a:picLocks noChangeAspect="1"/>
          </p:cNvPicPr>
          <p:nvPr/>
        </p:nvPicPr>
        <p:blipFill>
          <a:blip r:embed="rId5"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817240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Как началась борьба с допингом в спорте</a:t>
            </a:r>
          </a:p>
        </p:txBody>
      </p:sp>
      <p:sp>
        <p:nvSpPr>
          <p:cNvPr id="2" name="Номер слайда 1"/>
          <p:cNvSpPr>
            <a:spLocks noGrp="1"/>
          </p:cNvSpPr>
          <p:nvPr>
            <p:ph type="sldNum" sz="quarter" idx="12"/>
          </p:nvPr>
        </p:nvSpPr>
        <p:spPr/>
        <p:txBody>
          <a:bodyPr/>
          <a:lstStyle/>
          <a:p>
            <a:fld id="{D7EE64C7-F546-4F3E-82AA-13F2053EDD00}"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картинки МГИМО\IAAF.jpg"/>
          <p:cNvPicPr>
            <a:picLocks noChangeAspect="1" noChangeArrowheads="1"/>
          </p:cNvPicPr>
          <p:nvPr/>
        </p:nvPicPr>
        <p:blipFill>
          <a:blip r:embed="rId3" cstate="print"/>
          <a:srcRect/>
          <a:stretch>
            <a:fillRect/>
          </a:stretch>
        </p:blipFill>
        <p:spPr bwMode="auto">
          <a:xfrm>
            <a:off x="1009650" y="1057275"/>
            <a:ext cx="7124700" cy="4743450"/>
          </a:xfrm>
          <a:prstGeom prst="rect">
            <a:avLst/>
          </a:prstGeom>
          <a:noFill/>
        </p:spPr>
      </p:pic>
      <p:pic>
        <p:nvPicPr>
          <p:cNvPr id="5" name="Рисунок 4"/>
          <p:cNvPicPr>
            <a:picLocks noChangeAspect="1"/>
          </p:cNvPicPr>
          <p:nvPr/>
        </p:nvPicPr>
        <p:blipFill>
          <a:blip r:embed="rId4" cstate="print"/>
          <a:stretch>
            <a:fillRect/>
          </a:stretch>
        </p:blipFill>
        <p:spPr>
          <a:xfrm>
            <a:off x="0" y="620688"/>
            <a:ext cx="9118335" cy="45719"/>
          </a:xfrm>
          <a:prstGeom prst="rect">
            <a:avLst/>
          </a:prstGeom>
        </p:spPr>
      </p:pic>
      <p:sp>
        <p:nvSpPr>
          <p:cNvPr id="6" name="Заголовок 1"/>
          <p:cNvSpPr txBox="1">
            <a:spLocks/>
          </p:cNvSpPr>
          <p:nvPr/>
        </p:nvSpPr>
        <p:spPr>
          <a:xfrm>
            <a:off x="0" y="620688"/>
            <a:ext cx="824440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Первые меры по борьбе с допингом</a:t>
            </a:r>
          </a:p>
        </p:txBody>
      </p:sp>
      <p:sp>
        <p:nvSpPr>
          <p:cNvPr id="2" name="Номер слайда 1"/>
          <p:cNvSpPr>
            <a:spLocks noGrp="1"/>
          </p:cNvSpPr>
          <p:nvPr>
            <p:ph type="sldNum" sz="quarter" idx="12"/>
          </p:nvPr>
        </p:nvSpPr>
        <p:spPr/>
        <p:txBody>
          <a:bodyPr/>
          <a:lstStyle/>
          <a:p>
            <a:fld id="{D7EE64C7-F546-4F3E-82AA-13F2053EDD00}"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eloturist.org.ua/wp-content/uploads/2015/03/doping-v-sovremennom-velosporte-563x353.jpg"/>
          <p:cNvPicPr>
            <a:picLocks noChangeAspect="1" noChangeArrowheads="1"/>
          </p:cNvPicPr>
          <p:nvPr/>
        </p:nvPicPr>
        <p:blipFill>
          <a:blip r:embed="rId3" cstate="print"/>
          <a:srcRect/>
          <a:stretch>
            <a:fillRect/>
          </a:stretch>
        </p:blipFill>
        <p:spPr bwMode="auto">
          <a:xfrm>
            <a:off x="1043608" y="1628800"/>
            <a:ext cx="7130628" cy="4470893"/>
          </a:xfrm>
          <a:prstGeom prst="rect">
            <a:avLst/>
          </a:prstGeom>
          <a:noFill/>
        </p:spPr>
      </p:pic>
      <p:pic>
        <p:nvPicPr>
          <p:cNvPr id="6" name="Рисунок 5"/>
          <p:cNvPicPr>
            <a:picLocks noChangeAspect="1"/>
          </p:cNvPicPr>
          <p:nvPr/>
        </p:nvPicPr>
        <p:blipFill>
          <a:blip r:embed="rId4"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Новая глава в истории допинга</a:t>
            </a:r>
          </a:p>
        </p:txBody>
      </p:sp>
      <p:sp>
        <p:nvSpPr>
          <p:cNvPr id="2" name="Номер слайда 1"/>
          <p:cNvSpPr>
            <a:spLocks noGrp="1"/>
          </p:cNvSpPr>
          <p:nvPr>
            <p:ph type="sldNum" sz="quarter" idx="12"/>
          </p:nvPr>
        </p:nvSpPr>
        <p:spPr/>
        <p:txBody>
          <a:bodyPr/>
          <a:lstStyle/>
          <a:p>
            <a:fld id="{D7EE64C7-F546-4F3E-82AA-13F2053EDD00}"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usrep.ru/images/upload/211721_photo.jpeg"/>
          <p:cNvPicPr>
            <a:picLocks noChangeAspect="1" noChangeArrowheads="1"/>
          </p:cNvPicPr>
          <p:nvPr/>
        </p:nvPicPr>
        <p:blipFill>
          <a:blip r:embed="rId3" cstate="print"/>
          <a:srcRect/>
          <a:stretch>
            <a:fillRect/>
          </a:stretch>
        </p:blipFill>
        <p:spPr bwMode="auto">
          <a:xfrm>
            <a:off x="251519" y="1340768"/>
            <a:ext cx="4320481" cy="3422782"/>
          </a:xfrm>
          <a:prstGeom prst="rect">
            <a:avLst/>
          </a:prstGeom>
          <a:noFill/>
        </p:spPr>
      </p:pic>
      <p:pic>
        <p:nvPicPr>
          <p:cNvPr id="18436" name="Picture 4" descr="http://diagnoster.ru/wp-content/uploads/2016/05/Tom-Simpson-5.jpg"/>
          <p:cNvPicPr>
            <a:picLocks noChangeAspect="1" noChangeArrowheads="1"/>
          </p:cNvPicPr>
          <p:nvPr/>
        </p:nvPicPr>
        <p:blipFill>
          <a:blip r:embed="rId4" cstate="print"/>
          <a:srcRect/>
          <a:stretch>
            <a:fillRect/>
          </a:stretch>
        </p:blipFill>
        <p:spPr bwMode="auto">
          <a:xfrm>
            <a:off x="4716015" y="3212976"/>
            <a:ext cx="4428777" cy="3269358"/>
          </a:xfrm>
          <a:prstGeom prst="rect">
            <a:avLst/>
          </a:prstGeom>
          <a:noFill/>
        </p:spPr>
      </p:pic>
      <p:pic>
        <p:nvPicPr>
          <p:cNvPr id="8" name="Рисунок 7"/>
          <p:cNvPicPr>
            <a:picLocks noChangeAspect="1"/>
          </p:cNvPicPr>
          <p:nvPr/>
        </p:nvPicPr>
        <p:blipFill>
          <a:blip r:embed="rId5" cstate="print"/>
          <a:stretch>
            <a:fillRect/>
          </a:stretch>
        </p:blipFill>
        <p:spPr>
          <a:xfrm>
            <a:off x="0" y="620688"/>
            <a:ext cx="9118335" cy="45719"/>
          </a:xfrm>
          <a:prstGeom prst="rect">
            <a:avLst/>
          </a:prstGeom>
        </p:spPr>
      </p:pic>
      <p:sp>
        <p:nvSpPr>
          <p:cNvPr id="9" name="Заголовок 1"/>
          <p:cNvSpPr txBox="1">
            <a:spLocks/>
          </p:cNvSpPr>
          <p:nvPr/>
        </p:nvSpPr>
        <p:spPr>
          <a:xfrm>
            <a:off x="1043608" y="836712"/>
            <a:ext cx="2808312"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Кнут </a:t>
            </a:r>
            <a:r>
              <a:rPr lang="ru-RU" sz="3200" b="1" dirty="0" err="1">
                <a:solidFill>
                  <a:srgbClr val="002060"/>
                </a:solidFill>
              </a:rPr>
              <a:t>Йенссен</a:t>
            </a:r>
            <a:endParaRPr lang="ru-RU" sz="3200" b="1" dirty="0">
              <a:solidFill>
                <a:srgbClr val="002060"/>
              </a:solidFill>
            </a:endParaRPr>
          </a:p>
        </p:txBody>
      </p:sp>
      <p:sp>
        <p:nvSpPr>
          <p:cNvPr id="11" name="Заголовок 1"/>
          <p:cNvSpPr txBox="1">
            <a:spLocks/>
          </p:cNvSpPr>
          <p:nvPr/>
        </p:nvSpPr>
        <p:spPr>
          <a:xfrm>
            <a:off x="5580112" y="2492896"/>
            <a:ext cx="3312368"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Томми Симпсон</a:t>
            </a:r>
          </a:p>
        </p:txBody>
      </p:sp>
      <p:sp>
        <p:nvSpPr>
          <p:cNvPr id="2" name="Номер слайда 1"/>
          <p:cNvSpPr>
            <a:spLocks noGrp="1"/>
          </p:cNvSpPr>
          <p:nvPr>
            <p:ph type="sldNum" sz="quarter" idx="12"/>
          </p:nvPr>
        </p:nvSpPr>
        <p:spPr/>
        <p:txBody>
          <a:bodyPr/>
          <a:lstStyle/>
          <a:p>
            <a:fld id="{D7EE64C7-F546-4F3E-82AA-13F2053EDD00}"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vz.ua/static/image/big/1380459969.jpg"/>
          <p:cNvPicPr>
            <a:picLocks noChangeAspect="1" noChangeArrowheads="1"/>
          </p:cNvPicPr>
          <p:nvPr/>
        </p:nvPicPr>
        <p:blipFill>
          <a:blip r:embed="rId3" cstate="print"/>
          <a:srcRect/>
          <a:stretch>
            <a:fillRect/>
          </a:stretch>
        </p:blipFill>
        <p:spPr bwMode="auto">
          <a:xfrm>
            <a:off x="755576" y="1556792"/>
            <a:ext cx="7200800" cy="4800534"/>
          </a:xfrm>
          <a:prstGeom prst="rect">
            <a:avLst/>
          </a:prstGeom>
          <a:noFill/>
        </p:spPr>
      </p:pic>
      <p:pic>
        <p:nvPicPr>
          <p:cNvPr id="6" name="Рисунок 5"/>
          <p:cNvPicPr>
            <a:picLocks noChangeAspect="1"/>
          </p:cNvPicPr>
          <p:nvPr/>
        </p:nvPicPr>
        <p:blipFill>
          <a:blip r:embed="rId4" cstate="print"/>
          <a:stretch>
            <a:fillRect/>
          </a:stretch>
        </p:blipFill>
        <p:spPr>
          <a:xfrm>
            <a:off x="0" y="620688"/>
            <a:ext cx="9118335" cy="45719"/>
          </a:xfrm>
          <a:prstGeom prst="rect">
            <a:avLst/>
          </a:prstGeom>
        </p:spPr>
      </p:pic>
      <p:sp>
        <p:nvSpPr>
          <p:cNvPr id="7" name="Заголовок 1"/>
          <p:cNvSpPr txBox="1">
            <a:spLocks/>
          </p:cNvSpPr>
          <p:nvPr/>
        </p:nvSpPr>
        <p:spPr>
          <a:xfrm>
            <a:off x="0" y="620688"/>
            <a:ext cx="6012160" cy="567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3200" b="1" dirty="0">
                <a:solidFill>
                  <a:srgbClr val="002060"/>
                </a:solidFill>
              </a:rPr>
              <a:t>Первые тестирования</a:t>
            </a:r>
          </a:p>
        </p:txBody>
      </p:sp>
      <p:sp>
        <p:nvSpPr>
          <p:cNvPr id="2" name="Номер слайда 1"/>
          <p:cNvSpPr>
            <a:spLocks noGrp="1"/>
          </p:cNvSpPr>
          <p:nvPr>
            <p:ph type="sldNum" sz="quarter" idx="12"/>
          </p:nvPr>
        </p:nvSpPr>
        <p:spPr/>
        <p:txBody>
          <a:bodyPr/>
          <a:lstStyle/>
          <a:p>
            <a:fld id="{D7EE64C7-F546-4F3E-82AA-13F2053EDD00}" type="slidenum">
              <a:rPr lang="ru-RU" smtClean="0"/>
              <a:pPr/>
              <a:t>9</a:t>
            </a:fld>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1171</Words>
  <Application>Microsoft Office PowerPoint</Application>
  <PresentationFormat>Экран (4:3)</PresentationFormat>
  <Paragraphs>200</Paragraphs>
  <Slides>28</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Constantia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vkonova</dc:creator>
  <cp:lastModifiedBy>Сизикова Екатерина Сергеевна</cp:lastModifiedBy>
  <cp:revision>181</cp:revision>
  <dcterms:created xsi:type="dcterms:W3CDTF">2018-03-13T10:25:46Z</dcterms:created>
  <dcterms:modified xsi:type="dcterms:W3CDTF">2018-06-21T14:36:31Z</dcterms:modified>
</cp:coreProperties>
</file>